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71"/>
  </p:notesMasterIdLst>
  <p:handoutMasterIdLst>
    <p:handoutMasterId r:id="rId72"/>
  </p:handoutMasterIdLst>
  <p:sldIdLst>
    <p:sldId id="355" r:id="rId7"/>
    <p:sldId id="396" r:id="rId8"/>
    <p:sldId id="460" r:id="rId9"/>
    <p:sldId id="417" r:id="rId10"/>
    <p:sldId id="400" r:id="rId11"/>
    <p:sldId id="410" r:id="rId12"/>
    <p:sldId id="411" r:id="rId13"/>
    <p:sldId id="416" r:id="rId14"/>
    <p:sldId id="412" r:id="rId15"/>
    <p:sldId id="413" r:id="rId16"/>
    <p:sldId id="418" r:id="rId17"/>
    <p:sldId id="434" r:id="rId18"/>
    <p:sldId id="414" r:id="rId19"/>
    <p:sldId id="435" r:id="rId20"/>
    <p:sldId id="415" r:id="rId21"/>
    <p:sldId id="420" r:id="rId22"/>
    <p:sldId id="422" r:id="rId23"/>
    <p:sldId id="423" r:id="rId24"/>
    <p:sldId id="424" r:id="rId25"/>
    <p:sldId id="425" r:id="rId26"/>
    <p:sldId id="426" r:id="rId27"/>
    <p:sldId id="397" r:id="rId28"/>
    <p:sldId id="427" r:id="rId29"/>
    <p:sldId id="402" r:id="rId30"/>
    <p:sldId id="405" r:id="rId31"/>
    <p:sldId id="406" r:id="rId32"/>
    <p:sldId id="428" r:id="rId33"/>
    <p:sldId id="403" r:id="rId34"/>
    <p:sldId id="404" r:id="rId35"/>
    <p:sldId id="429" r:id="rId36"/>
    <p:sldId id="399" r:id="rId37"/>
    <p:sldId id="430" r:id="rId38"/>
    <p:sldId id="409" r:id="rId39"/>
    <p:sldId id="407" r:id="rId40"/>
    <p:sldId id="433" r:id="rId41"/>
    <p:sldId id="431" r:id="rId42"/>
    <p:sldId id="408" r:id="rId43"/>
    <p:sldId id="432" r:id="rId44"/>
    <p:sldId id="398" r:id="rId45"/>
    <p:sldId id="437" r:id="rId46"/>
    <p:sldId id="438" r:id="rId47"/>
    <p:sldId id="439" r:id="rId48"/>
    <p:sldId id="440" r:id="rId49"/>
    <p:sldId id="446" r:id="rId50"/>
    <p:sldId id="445" r:id="rId51"/>
    <p:sldId id="447" r:id="rId52"/>
    <p:sldId id="448" r:id="rId53"/>
    <p:sldId id="441" r:id="rId54"/>
    <p:sldId id="442" r:id="rId55"/>
    <p:sldId id="443" r:id="rId56"/>
    <p:sldId id="444" r:id="rId57"/>
    <p:sldId id="452" r:id="rId58"/>
    <p:sldId id="451" r:id="rId59"/>
    <p:sldId id="450" r:id="rId60"/>
    <p:sldId id="449" r:id="rId61"/>
    <p:sldId id="453" r:id="rId62"/>
    <p:sldId id="454" r:id="rId63"/>
    <p:sldId id="455" r:id="rId64"/>
    <p:sldId id="456" r:id="rId65"/>
    <p:sldId id="457" r:id="rId66"/>
    <p:sldId id="458" r:id="rId67"/>
    <p:sldId id="461" r:id="rId68"/>
    <p:sldId id="436" r:id="rId69"/>
    <p:sldId id="421" r:id="rId70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5BD"/>
    <a:srgbClr val="007A00"/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622" autoAdjust="0"/>
  </p:normalViewPr>
  <p:slideViewPr>
    <p:cSldViewPr snapToGrid="0">
      <p:cViewPr varScale="1">
        <p:scale>
          <a:sx n="111" d="100"/>
          <a:sy n="111" d="100"/>
        </p:scale>
        <p:origin x="92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0043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17/11/2022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17/11/2022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050" name="Picture 2" descr="University of Alberta in Canada - Bachelor Degrees">
            <a:extLst>
              <a:ext uri="{FF2B5EF4-FFF2-40B4-BE49-F238E27FC236}">
                <a16:creationId xmlns:a16="http://schemas.microsoft.com/office/drawing/2014/main" id="{661E9700-6D4B-C79A-C0B4-2E3F78977A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25" y="324685"/>
            <a:ext cx="1172493" cy="3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Picture 2" descr="University of Alberta in Canada - Bachelor Degrees">
            <a:extLst>
              <a:ext uri="{FF2B5EF4-FFF2-40B4-BE49-F238E27FC236}">
                <a16:creationId xmlns:a16="http://schemas.microsoft.com/office/drawing/2014/main" id="{240CEE72-6CDA-9658-4514-877AD326AB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25" y="324685"/>
            <a:ext cx="1172493" cy="3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  <p:pic>
        <p:nvPicPr>
          <p:cNvPr id="7" name="Picture 2" descr="University of Alberta in Canada - Bachelor Degrees">
            <a:extLst>
              <a:ext uri="{FF2B5EF4-FFF2-40B4-BE49-F238E27FC236}">
                <a16:creationId xmlns:a16="http://schemas.microsoft.com/office/drawing/2014/main" id="{E24A0E63-9CF6-7371-C851-BDD960F8B6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25" y="324685"/>
            <a:ext cx="1172493" cy="3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Johannes Kiechle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4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425655"/>
            <a:ext cx="8508999" cy="761940"/>
          </a:xfrm>
        </p:spPr>
        <p:txBody>
          <a:bodyPr/>
          <a:lstStyle/>
          <a:p>
            <a:pPr algn="ctr"/>
            <a:r>
              <a:rPr lang="en-US" dirty="0"/>
              <a:t>Explaining Anatomical Shape Variability</a:t>
            </a:r>
            <a:br>
              <a:rPr lang="en-US" dirty="0"/>
            </a:br>
            <a:r>
              <a:rPr lang="en-US" sz="1500" dirty="0"/>
              <a:t>Johannes Kiechle – 16.11.2022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754" y="2683682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A699C5-28D1-E3D0-0674-4E113A29A9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893F25-9391-065A-CF0F-CF8A25FB6A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78655B-AC52-C5C1-94A5-B9DCCA40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68C2F86-2A5D-4F68-A053-1587F8DC4ED3}"/>
              </a:ext>
            </a:extLst>
          </p:cNvPr>
          <p:cNvSpPr/>
          <p:nvPr/>
        </p:nvSpPr>
        <p:spPr>
          <a:xfrm>
            <a:off x="319090" y="2001329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Padding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Distance</a:t>
            </a:r>
            <a:r>
              <a:rPr lang="de-DE" sz="2000" dirty="0"/>
              <a:t> Transform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Gaussian</a:t>
            </a:r>
            <a:r>
              <a:rPr lang="de-DE" sz="2000" dirty="0"/>
              <a:t> Blur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C6AEF5-C532-8D3E-C402-17F7F56AAEAF}"/>
              </a:ext>
            </a:extLst>
          </p:cNvPr>
          <p:cNvSpPr/>
          <p:nvPr/>
        </p:nvSpPr>
        <p:spPr>
          <a:xfrm>
            <a:off x="3222000" y="2001329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</a:t>
            </a:r>
            <a:r>
              <a:rPr lang="de-DE" sz="2400" b="1" dirty="0" err="1"/>
              <a:t>to</a:t>
            </a:r>
            <a:r>
              <a:rPr lang="de-DE" sz="2400" b="1" dirty="0"/>
              <a:t> Mesh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algn="ctr">
              <a:lnSpc>
                <a:spcPct val="114000"/>
              </a:lnSpc>
            </a:pPr>
            <a:endParaRPr lang="de-DE" sz="2000" dirty="0"/>
          </a:p>
          <a:p>
            <a:pPr algn="ctr">
              <a:lnSpc>
                <a:spcPct val="114000"/>
              </a:lnSpc>
            </a:pPr>
            <a:r>
              <a:rPr lang="de-DE" sz="2000" dirty="0"/>
              <a:t>Marching Cubes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340E1D0-216A-3A74-1504-7A5D2DA0CA27}"/>
              </a:ext>
            </a:extLst>
          </p:cNvPr>
          <p:cNvSpPr/>
          <p:nvPr/>
        </p:nvSpPr>
        <p:spPr>
          <a:xfrm>
            <a:off x="6124910" y="2001329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Mesh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Surface </a:t>
            </a:r>
            <a:r>
              <a:rPr lang="de-DE" sz="2000" dirty="0" err="1"/>
              <a:t>Smoothing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Procrustes </a:t>
            </a:r>
            <a:r>
              <a:rPr lang="de-DE" sz="2000" dirty="0" err="1"/>
              <a:t>Superimposion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1D500E90-0C7B-8516-4202-7402BB3312E8}"/>
              </a:ext>
            </a:extLst>
          </p:cNvPr>
          <p:cNvSpPr/>
          <p:nvPr/>
        </p:nvSpPr>
        <p:spPr>
          <a:xfrm rot="5400000">
            <a:off x="2806204" y="4584706"/>
            <a:ext cx="720000" cy="72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96385E2-C584-1A79-BFCE-E07F4AFFD156}"/>
              </a:ext>
            </a:extLst>
          </p:cNvPr>
          <p:cNvSpPr/>
          <p:nvPr/>
        </p:nvSpPr>
        <p:spPr>
          <a:xfrm rot="5400000">
            <a:off x="5687514" y="4584706"/>
            <a:ext cx="720000" cy="720000"/>
          </a:xfrm>
          <a:prstGeom prst="triangle">
            <a:avLst/>
          </a:prstGeom>
          <a:solidFill>
            <a:schemeClr val="accent1">
              <a:alpha val="1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822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Padding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70A956-89BD-7301-71B1-B72DAE733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0" t="20999" r="26875" b="16230"/>
          <a:stretch/>
        </p:blipFill>
        <p:spPr>
          <a:xfrm rot="10800000">
            <a:off x="1766887" y="1772619"/>
            <a:ext cx="5610225" cy="4332779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617BE488-3815-3217-FB58-779C363149F5}"/>
              </a:ext>
            </a:extLst>
          </p:cNvPr>
          <p:cNvSpPr/>
          <p:nvPr/>
        </p:nvSpPr>
        <p:spPr>
          <a:xfrm>
            <a:off x="5210175" y="5009244"/>
            <a:ext cx="1466850" cy="109615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76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9C28775-AD98-3A4C-D570-2E6E59EDC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Distance transform: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A distance transformation converts a binary digital image, consisting of feature and non-feature pixels, into an image where all non-feature pixels have a value corresponding to the distance to the nearest feature pixel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Gaussian blur: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Gaussian blur feature is obtained by blurring (smoothing) an image using a Gaussian function to reduce the noise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N</a:t>
            </a:r>
            <a:r>
              <a:rPr lang="en-US" b="0" i="0" dirty="0">
                <a:effectLst/>
                <a:latin typeface="Arial" panose="020B0604020202020204" pitchFamily="34" charset="0"/>
              </a:rPr>
              <a:t>onuniform low-pass filter that preserves low spatial frequency and reduces image noise and negligible details in an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Small Gaussian kernel is applied in order to preserve mesh topology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3FA312-A78E-ACD5-55A5-4A74F3BEB5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5468C3-D2E8-EF87-423D-F07496EE8B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8187C27-7E35-CC69-3AA7-1A0342D0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36762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A699C5-28D1-E3D0-0674-4E113A29A9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893F25-9391-065A-CF0F-CF8A25FB6A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78655B-AC52-C5C1-94A5-B9DCCA40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68C2F86-2A5D-4F68-A053-1587F8DC4ED3}"/>
              </a:ext>
            </a:extLst>
          </p:cNvPr>
          <p:cNvSpPr/>
          <p:nvPr/>
        </p:nvSpPr>
        <p:spPr>
          <a:xfrm>
            <a:off x="319090" y="2001334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Padding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Distance</a:t>
            </a:r>
            <a:r>
              <a:rPr lang="de-DE" sz="2000" dirty="0"/>
              <a:t> Transform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Gaussian</a:t>
            </a:r>
            <a:r>
              <a:rPr lang="de-DE" sz="2000" dirty="0"/>
              <a:t> Blur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C6AEF5-C532-8D3E-C402-17F7F56AAEAF}"/>
              </a:ext>
            </a:extLst>
          </p:cNvPr>
          <p:cNvSpPr/>
          <p:nvPr/>
        </p:nvSpPr>
        <p:spPr>
          <a:xfrm>
            <a:off x="3222000" y="2001334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</a:t>
            </a:r>
            <a:r>
              <a:rPr lang="de-DE" sz="2400" b="1" dirty="0" err="1"/>
              <a:t>to</a:t>
            </a:r>
            <a:r>
              <a:rPr lang="de-DE" sz="2400" b="1" dirty="0"/>
              <a:t> Mesh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algn="ctr">
              <a:lnSpc>
                <a:spcPct val="114000"/>
              </a:lnSpc>
            </a:pPr>
            <a:endParaRPr lang="de-DE" sz="2000" dirty="0"/>
          </a:p>
          <a:p>
            <a:pPr algn="ctr">
              <a:lnSpc>
                <a:spcPct val="114000"/>
              </a:lnSpc>
            </a:pPr>
            <a:r>
              <a:rPr lang="de-DE" sz="2000" dirty="0"/>
              <a:t>Marching Cubes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340E1D0-216A-3A74-1504-7A5D2DA0CA27}"/>
              </a:ext>
            </a:extLst>
          </p:cNvPr>
          <p:cNvSpPr/>
          <p:nvPr/>
        </p:nvSpPr>
        <p:spPr>
          <a:xfrm>
            <a:off x="6124910" y="2001334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Mesh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Surface </a:t>
            </a:r>
            <a:r>
              <a:rPr lang="de-DE" sz="2000" dirty="0" err="1"/>
              <a:t>Smoothing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Procrustes </a:t>
            </a:r>
            <a:r>
              <a:rPr lang="de-DE" sz="2000" dirty="0" err="1"/>
              <a:t>Superimposion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1D500E90-0C7B-8516-4202-7402BB3312E8}"/>
              </a:ext>
            </a:extLst>
          </p:cNvPr>
          <p:cNvSpPr/>
          <p:nvPr/>
        </p:nvSpPr>
        <p:spPr>
          <a:xfrm rot="5400000">
            <a:off x="2806204" y="4584711"/>
            <a:ext cx="720000" cy="72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96385E2-C584-1A79-BFCE-E07F4AFFD156}"/>
              </a:ext>
            </a:extLst>
          </p:cNvPr>
          <p:cNvSpPr/>
          <p:nvPr/>
        </p:nvSpPr>
        <p:spPr>
          <a:xfrm rot="5400000">
            <a:off x="5687514" y="4584711"/>
            <a:ext cx="720000" cy="72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516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96FF8F0-F1AB-D504-AED8-F19CA250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to Mesh: </a:t>
            </a:r>
            <a:r>
              <a:rPr lang="en-US" dirty="0"/>
              <a:t>Without sharp edges and surface spikes, but still „blocky“.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5B9F255-81D2-ACB4-324B-0887DE5EE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610A7B-6BEF-2036-AC03-AF8A90D0A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35F340-61C0-2B4D-BE53-A7385E29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6" name="Inhaltsplatzhalter 6" descr="Ein Bild, das Zahnrad enthält.&#10;&#10;Automatisch generierte Beschreibung">
            <a:extLst>
              <a:ext uri="{FF2B5EF4-FFF2-40B4-BE49-F238E27FC236}">
                <a16:creationId xmlns:a16="http://schemas.microsoft.com/office/drawing/2014/main" id="{059900E4-17DE-DB77-9714-BA3067E32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3" t="17590" r="27967" b="17621"/>
          <a:stretch/>
        </p:blipFill>
        <p:spPr>
          <a:xfrm rot="10800000">
            <a:off x="1995487" y="2169271"/>
            <a:ext cx="5153025" cy="415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626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A699C5-28D1-E3D0-0674-4E113A29A9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893F25-9391-065A-CF0F-CF8A25FB6A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78655B-AC52-C5C1-94A5-B9DCCA40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68C2F86-2A5D-4F68-A053-1587F8DC4ED3}"/>
              </a:ext>
            </a:extLst>
          </p:cNvPr>
          <p:cNvSpPr/>
          <p:nvPr/>
        </p:nvSpPr>
        <p:spPr>
          <a:xfrm>
            <a:off x="319090" y="2001335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Padding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Distance</a:t>
            </a:r>
            <a:r>
              <a:rPr lang="de-DE" sz="2000" dirty="0"/>
              <a:t> Transform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Gaussian</a:t>
            </a:r>
            <a:r>
              <a:rPr lang="de-DE" sz="2000" dirty="0"/>
              <a:t> Blur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C6AEF5-C532-8D3E-C402-17F7F56AAEAF}"/>
              </a:ext>
            </a:extLst>
          </p:cNvPr>
          <p:cNvSpPr/>
          <p:nvPr/>
        </p:nvSpPr>
        <p:spPr>
          <a:xfrm>
            <a:off x="3222000" y="2001335"/>
            <a:ext cx="2700000" cy="3657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</a:t>
            </a:r>
            <a:r>
              <a:rPr lang="de-DE" sz="2400" b="1" dirty="0" err="1"/>
              <a:t>to</a:t>
            </a:r>
            <a:r>
              <a:rPr lang="de-DE" sz="2400" b="1" dirty="0"/>
              <a:t> Mesh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algn="ctr">
              <a:lnSpc>
                <a:spcPct val="114000"/>
              </a:lnSpc>
            </a:pPr>
            <a:endParaRPr lang="de-DE" sz="2000" dirty="0"/>
          </a:p>
          <a:p>
            <a:pPr algn="ctr">
              <a:lnSpc>
                <a:spcPct val="114000"/>
              </a:lnSpc>
            </a:pPr>
            <a:r>
              <a:rPr lang="de-DE" sz="2000" dirty="0"/>
              <a:t>Marching Cubes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340E1D0-216A-3A74-1504-7A5D2DA0CA27}"/>
              </a:ext>
            </a:extLst>
          </p:cNvPr>
          <p:cNvSpPr/>
          <p:nvPr/>
        </p:nvSpPr>
        <p:spPr>
          <a:xfrm>
            <a:off x="6124910" y="2001335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Mesh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Surface </a:t>
            </a:r>
            <a:r>
              <a:rPr lang="de-DE" sz="2000" dirty="0" err="1"/>
              <a:t>Smoothing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Procrustes </a:t>
            </a:r>
            <a:r>
              <a:rPr lang="de-DE" sz="2000" dirty="0" err="1"/>
              <a:t>Superimposion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1D500E90-0C7B-8516-4202-7402BB3312E8}"/>
              </a:ext>
            </a:extLst>
          </p:cNvPr>
          <p:cNvSpPr/>
          <p:nvPr/>
        </p:nvSpPr>
        <p:spPr>
          <a:xfrm rot="5400000">
            <a:off x="2806204" y="4584712"/>
            <a:ext cx="720000" cy="72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96385E2-C584-1A79-BFCE-E07F4AFFD156}"/>
              </a:ext>
            </a:extLst>
          </p:cNvPr>
          <p:cNvSpPr/>
          <p:nvPr/>
        </p:nvSpPr>
        <p:spPr>
          <a:xfrm rot="5400000">
            <a:off x="5687514" y="4584712"/>
            <a:ext cx="720000" cy="720000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25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Laplacian surface smoothing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dirty="0"/>
              <a:t>Preprocessing</a:t>
            </a:r>
            <a:br>
              <a:rPr lang="en-US" dirty="0"/>
            </a:b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481ADB-F0D6-8954-5F6B-3A04A82F8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3" t="19473" r="26979" b="17673"/>
          <a:stretch/>
        </p:blipFill>
        <p:spPr>
          <a:xfrm rot="10800000">
            <a:off x="5199043" y="2671974"/>
            <a:ext cx="3855254" cy="2880000"/>
          </a:xfrm>
          <a:prstGeom prst="rect">
            <a:avLst/>
          </a:prstGeom>
        </p:spPr>
      </p:pic>
      <p:pic>
        <p:nvPicPr>
          <p:cNvPr id="8" name="Inhaltsplatzhalter 6" descr="Ein Bild, das Zahnrad enthält.&#10;&#10;Automatisch generierte Beschreibung">
            <a:extLst>
              <a:ext uri="{FF2B5EF4-FFF2-40B4-BE49-F238E27FC236}">
                <a16:creationId xmlns:a16="http://schemas.microsoft.com/office/drawing/2014/main" id="{09D49A3A-9218-5367-B38C-C31EAFE72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53" t="17590" r="27967" b="17621"/>
          <a:stretch/>
        </p:blipFill>
        <p:spPr>
          <a:xfrm rot="10800000">
            <a:off x="89703" y="2742597"/>
            <a:ext cx="3572659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DB3D3789-BB3C-DA5C-A145-3FF0B95C98C4}"/>
              </a:ext>
            </a:extLst>
          </p:cNvPr>
          <p:cNvSpPr/>
          <p:nvPr/>
        </p:nvSpPr>
        <p:spPr>
          <a:xfrm>
            <a:off x="3944958" y="3565887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/>
              <a:t>after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9DA772C-0604-45E3-6E07-6D6047DFD969}"/>
              </a:ext>
            </a:extLst>
          </p:cNvPr>
          <p:cNvSpPr/>
          <p:nvPr/>
        </p:nvSpPr>
        <p:spPr>
          <a:xfrm flipH="1">
            <a:off x="3867817" y="4196594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 err="1"/>
              <a:t>before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1858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“The shape of an object is the geometric information that remains after removal of positional, rotational, and scaling effects</a:t>
            </a:r>
            <a:r>
              <a:rPr lang="en-US" baseline="30000" dirty="0"/>
              <a:t>1</a:t>
            </a:r>
            <a:r>
              <a:rPr lang="en-US" dirty="0"/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	</a:t>
            </a:r>
          </a:p>
          <a:p>
            <a:pPr algn="ctr"/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[1]: Statistical Shape Analysis (Dryden et al.)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Procrustes Superimposition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B102F1-3E81-51E2-5323-56CF050C74B1}"/>
              </a:ext>
            </a:extLst>
          </p:cNvPr>
          <p:cNvGrpSpPr/>
          <p:nvPr/>
        </p:nvGrpSpPr>
        <p:grpSpPr>
          <a:xfrm>
            <a:off x="1229264" y="2932480"/>
            <a:ext cx="6685472" cy="2013056"/>
            <a:chOff x="1035170" y="2527540"/>
            <a:chExt cx="6685472" cy="2013056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F4739B3-7711-3CDA-D551-6D5C52A6280E}"/>
                </a:ext>
              </a:extLst>
            </p:cNvPr>
            <p:cNvSpPr/>
            <p:nvPr/>
          </p:nvSpPr>
          <p:spPr>
            <a:xfrm>
              <a:off x="1035170" y="2527540"/>
              <a:ext cx="6676845" cy="6297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2400" dirty="0"/>
                <a:t>1. Translation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08E44AEF-867C-2F8D-3B9C-C1AC6BBC6440}"/>
                </a:ext>
              </a:extLst>
            </p:cNvPr>
            <p:cNvSpPr/>
            <p:nvPr/>
          </p:nvSpPr>
          <p:spPr>
            <a:xfrm>
              <a:off x="1043797" y="3219204"/>
              <a:ext cx="6676845" cy="6297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2400" dirty="0"/>
                <a:t>2. </a:t>
              </a:r>
              <a:r>
                <a:rPr lang="de-DE" sz="2400" dirty="0" err="1"/>
                <a:t>Scaling</a:t>
              </a:r>
              <a:endParaRPr lang="de-DE" sz="2400" dirty="0"/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92BBD762-3BF8-C00E-91EF-9B795F3B46AF}"/>
                </a:ext>
              </a:extLst>
            </p:cNvPr>
            <p:cNvSpPr/>
            <p:nvPr/>
          </p:nvSpPr>
          <p:spPr>
            <a:xfrm>
              <a:off x="1043797" y="3910868"/>
              <a:ext cx="6676845" cy="62972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2400" dirty="0"/>
                <a:t>3. Rotation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091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“The shape of an object is the geometric information that remains after removal of positional, rotational, and scaling effects</a:t>
            </a:r>
            <a:r>
              <a:rPr lang="en-US" baseline="30000" dirty="0"/>
              <a:t>1</a:t>
            </a:r>
            <a:r>
              <a:rPr lang="en-US" dirty="0"/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Procrustes superimposition: </a:t>
            </a:r>
            <a:r>
              <a:rPr lang="en-US" b="1" dirty="0"/>
              <a:t>Translation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[1]: Statistical Shape Analysis (Dryden et al.)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Procrustes Superimposition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609F625E-7648-058D-718F-70E7BE9F4BB2}"/>
              </a:ext>
            </a:extLst>
          </p:cNvPr>
          <p:cNvSpPr/>
          <p:nvPr/>
        </p:nvSpPr>
        <p:spPr>
          <a:xfrm>
            <a:off x="4058591" y="3788124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/>
              <a:t>after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F600EB14-AEA8-3B9E-698E-0094EDF9DB20}"/>
              </a:ext>
            </a:extLst>
          </p:cNvPr>
          <p:cNvSpPr/>
          <p:nvPr/>
        </p:nvSpPr>
        <p:spPr>
          <a:xfrm flipH="1">
            <a:off x="3981450" y="4418831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 err="1"/>
              <a:t>before</a:t>
            </a:r>
            <a:endParaRPr lang="de-DE" sz="12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B1797D3-4EA1-A013-ECF9-B95F71B04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4" t="14322" r="23438" b="13940"/>
          <a:stretch/>
        </p:blipFill>
        <p:spPr>
          <a:xfrm>
            <a:off x="5239689" y="3029281"/>
            <a:ext cx="3875744" cy="288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828924B-F53E-086A-4EC2-D0CAE56B4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14322" r="23750" b="13940"/>
          <a:stretch/>
        </p:blipFill>
        <p:spPr>
          <a:xfrm>
            <a:off x="28567" y="3029612"/>
            <a:ext cx="38604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14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“The shape of an object is the geometric information that remains after removal of positional, rotational, and scaling effects</a:t>
            </a:r>
            <a:r>
              <a:rPr lang="en-US" baseline="30000" dirty="0"/>
              <a:t>1</a:t>
            </a:r>
            <a:r>
              <a:rPr lang="en-US" dirty="0"/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Procrustes superimposition: </a:t>
            </a:r>
            <a:r>
              <a:rPr lang="en-US" b="1" dirty="0"/>
              <a:t>Scaling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[1]: Statistical Shape Analysis (Dryden et al.)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Procrustes Superimposition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1AD3A93-A10D-AFC8-E4C3-4D34D8B6A585}"/>
              </a:ext>
            </a:extLst>
          </p:cNvPr>
          <p:cNvSpPr/>
          <p:nvPr/>
        </p:nvSpPr>
        <p:spPr>
          <a:xfrm>
            <a:off x="4058591" y="3788124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/>
              <a:t>after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9D15DD3-0F6B-041D-7E3D-448C7D64AFF4}"/>
              </a:ext>
            </a:extLst>
          </p:cNvPr>
          <p:cNvSpPr/>
          <p:nvPr/>
        </p:nvSpPr>
        <p:spPr>
          <a:xfrm flipH="1">
            <a:off x="3981450" y="4418831"/>
            <a:ext cx="1181100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 err="1"/>
              <a:t>before</a:t>
            </a:r>
            <a:endParaRPr lang="de-DE" sz="12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70AC64A-BC46-9F1A-D952-0041020EA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4" t="14322" r="23438" b="13940"/>
          <a:stretch/>
        </p:blipFill>
        <p:spPr>
          <a:xfrm>
            <a:off x="125247" y="3023634"/>
            <a:ext cx="3875744" cy="288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DDF4E80-0773-1A2A-331B-824097DC7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46" t="14131" r="23542" b="13941"/>
          <a:stretch/>
        </p:blipFill>
        <p:spPr>
          <a:xfrm>
            <a:off x="5270896" y="3023634"/>
            <a:ext cx="387310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 / LDA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5709136" y="1309835"/>
            <a:ext cx="514703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919479" y="1309153"/>
            <a:ext cx="514703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CE6FB77-0088-0ED8-E5BA-11D19FF6D0FE}"/>
              </a:ext>
            </a:extLst>
          </p:cNvPr>
          <p:cNvSpPr/>
          <p:nvPr/>
        </p:nvSpPr>
        <p:spPr>
          <a:xfrm>
            <a:off x="3472131" y="4396654"/>
            <a:ext cx="2199736" cy="4054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Conditional</a:t>
            </a:r>
            <a:r>
              <a:rPr lang="de-DE" dirty="0"/>
              <a:t>?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6F9BA86-A443-4EE8-9656-63E68F536B21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5671867" y="4599375"/>
            <a:ext cx="223075" cy="1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411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910A50-1F0E-A9C3-5847-BD0B6231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“The shape of an object is the geometric information that remains after removal of positional, rotational, and scaling effects</a:t>
            </a:r>
            <a:r>
              <a:rPr lang="en-US" baseline="30000" dirty="0"/>
              <a:t>1</a:t>
            </a:r>
            <a:r>
              <a:rPr lang="en-US" dirty="0"/>
              <a:t>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Procrustes superimposition: </a:t>
            </a:r>
            <a:r>
              <a:rPr lang="en-US" b="1" dirty="0"/>
              <a:t>Rotation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[1]: Statistical Shape Analysis (Dryden et al.)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BA2287-E70D-223F-30E2-AEF1BBF00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8BD6A6-93F7-7A8F-320F-06307103E4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B9BA3D-2E8E-46C2-AD60-598EDEC7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Procrustes Superimposition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940895-D584-0701-4681-6B2BD9769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74" t="18120" r="28396" b="20712"/>
          <a:stretch/>
        </p:blipFill>
        <p:spPr>
          <a:xfrm rot="10800000">
            <a:off x="2613803" y="2907101"/>
            <a:ext cx="3916393" cy="30537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157B3B1-9E22-5F26-2805-F38C1F9D8EBC}"/>
              </a:ext>
            </a:extLst>
          </p:cNvPr>
          <p:cNvSpPr/>
          <p:nvPr/>
        </p:nvSpPr>
        <p:spPr>
          <a:xfrm>
            <a:off x="6991349" y="3693969"/>
            <a:ext cx="1719259" cy="447675"/>
          </a:xfrm>
          <a:prstGeom prst="rect">
            <a:avLst/>
          </a:prstGeom>
          <a:solidFill>
            <a:srgbClr val="007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after </a:t>
            </a:r>
            <a:r>
              <a:rPr lang="de-DE" dirty="0" err="1"/>
              <a:t>rotation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CD3450-2CF1-8235-0BE2-34C0AC1084B4}"/>
              </a:ext>
            </a:extLst>
          </p:cNvPr>
          <p:cNvSpPr/>
          <p:nvPr/>
        </p:nvSpPr>
        <p:spPr>
          <a:xfrm>
            <a:off x="6991349" y="4153197"/>
            <a:ext cx="1719259" cy="447675"/>
          </a:xfrm>
          <a:prstGeom prst="rect">
            <a:avLst/>
          </a:prstGeom>
          <a:solidFill>
            <a:srgbClr val="C8C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rotation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798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558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7C9B8339-4F78-212B-E33F-3F26D5DEBC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State of the art statistical shape modeling (SSM) tool (clinical application)</a:t>
                </a:r>
                <a:r>
                  <a:rPr lang="en-US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ShapeWorks solves an energy minimization problem in order to establish correspondence</a:t>
                </a:r>
              </a:p>
              <a:p>
                <a:endParaRPr lang="en-US" dirty="0"/>
              </a:p>
              <a:p>
                <a:r>
                  <a:rPr lang="en-US" dirty="0"/>
                  <a:t>The optimization to establish correspondence minimizes the energy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n-US" b="1" dirty="0"/>
                  <a:t>H</a:t>
                </a:r>
                <a:r>
                  <a:rPr lang="en-US" dirty="0"/>
                  <a:t> is an estimation of differential entropy. Minimization of the </a:t>
                </a:r>
                <a:r>
                  <a:rPr lang="en-US" u="sng" dirty="0"/>
                  <a:t>first term</a:t>
                </a:r>
                <a:r>
                  <a:rPr lang="en-US" dirty="0"/>
                  <a:t> in </a:t>
                </a:r>
                <a:r>
                  <a:rPr lang="en-US" b="1" dirty="0"/>
                  <a:t>Q</a:t>
                </a:r>
                <a:r>
                  <a:rPr lang="en-US" dirty="0"/>
                  <a:t> produces a compact distribution of samples in shape space, while the </a:t>
                </a:r>
                <a:r>
                  <a:rPr lang="en-US" u="sng" dirty="0"/>
                  <a:t>second term</a:t>
                </a:r>
                <a:r>
                  <a:rPr lang="en-US" dirty="0"/>
                  <a:t> seeks uniformly-distributed correspondence positions on the shape surfaces for accurate shape representation</a:t>
                </a:r>
                <a:r>
                  <a:rPr lang="en-US" baseline="30000" dirty="0"/>
                  <a:t>1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[1]: ShapeWorks: Particle-Based Shape Correspondence and Visualization Software</a:t>
                </a:r>
              </a:p>
              <a:p>
                <a:r>
                  <a:rPr lang="en-US" dirty="0"/>
                  <a:t>[2]: Benchmarking off-the-shelf statistical shape modeling tools in clinical applications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7C9B8339-4F78-212B-E33F-3F26D5DEB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33" t="-1038" b="-2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DB31B4-64BF-227F-A274-6085FC26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ShapeWorks</a:t>
            </a:r>
            <a:r>
              <a:rPr lang="en-US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909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185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DB31B4-64BF-227F-A274-6085FC26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Particle Based Model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3B89DA-D1BB-387B-C100-09A09051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24" y="1501045"/>
            <a:ext cx="7625751" cy="487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19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DB31B4-64BF-227F-A274-6085FC26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Particle Based Model (cont‘d)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72ABF8A-F7F7-A465-633E-82F8272CF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57691"/>
            <a:ext cx="7772400" cy="49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90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DB31B4-64BF-227F-A274-6085FC26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Particle Based Model (cont‘d)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72ABF8A-F7F7-A465-633E-82F8272CF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57691"/>
            <a:ext cx="7772400" cy="496263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AA89F27-08C4-EBC2-B1EB-1381DBE2B3EB}"/>
              </a:ext>
            </a:extLst>
          </p:cNvPr>
          <p:cNvSpPr/>
          <p:nvPr/>
        </p:nvSpPr>
        <p:spPr>
          <a:xfrm>
            <a:off x="2005641" y="2597816"/>
            <a:ext cx="5132717" cy="16623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500" dirty="0">
                <a:solidFill>
                  <a:srgbClr val="FF0000"/>
                </a:solidFill>
                <a:latin typeface="+mn-lt"/>
              </a:rPr>
              <a:t>Open Question: </a:t>
            </a:r>
          </a:p>
          <a:p>
            <a:pPr algn="ctr">
              <a:lnSpc>
                <a:spcPct val="114000"/>
              </a:lnSpc>
            </a:pPr>
            <a:r>
              <a:rPr lang="de-DE" sz="2500" dirty="0" err="1">
                <a:solidFill>
                  <a:srgbClr val="FF0000"/>
                </a:solidFill>
                <a:latin typeface="+mn-lt"/>
              </a:rPr>
              <a:t>How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to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evaluate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correpondence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besides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visual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 </a:t>
            </a:r>
            <a:r>
              <a:rPr lang="de-DE" sz="2500" dirty="0" err="1">
                <a:solidFill>
                  <a:srgbClr val="FF0000"/>
                </a:solidFill>
                <a:latin typeface="+mn-lt"/>
              </a:rPr>
              <a:t>inspection</a:t>
            </a:r>
            <a:r>
              <a:rPr lang="de-DE" sz="2500" dirty="0">
                <a:solidFill>
                  <a:srgbClr val="FF0000"/>
                </a:solidFill>
                <a:latin typeface="+mn-lt"/>
              </a:rPr>
              <a:t>?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285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91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237AB79-3604-BFC2-F6D3-79B75A854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Default:</a:t>
                </a:r>
                <a:r>
                  <a:rPr lang="en-US" dirty="0"/>
                  <a:t> 	Shape analysis is usually performed using PCA (based on particles)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Restriction: </a:t>
                </a:r>
                <a:r>
                  <a:rPr lang="en-US" dirty="0"/>
                  <a:t>	PCA determines direction of maximum variance, which might not be </a:t>
                </a:r>
                <a:br>
                  <a:rPr lang="en-US" dirty="0"/>
                </a:br>
                <a:r>
                  <a:rPr lang="en-US" dirty="0"/>
                  <a:t>		in-line with demographic (variability) factor of interest (e.g., age)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Remedy:</a:t>
                </a:r>
                <a:r>
                  <a:rPr lang="en-US" dirty="0"/>
                  <a:t>	</a:t>
                </a:r>
                <a:r>
                  <a:rPr lang="en-US" u="sng" dirty="0"/>
                  <a:t>Extend PCA: Supervised PCA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	Find the subspace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such that the </a:t>
                </a:r>
                <a:r>
                  <a:rPr lang="en-US" b="1" dirty="0"/>
                  <a:t>dependency</a:t>
                </a:r>
                <a:r>
                  <a:rPr lang="en-US" dirty="0"/>
                  <a:t> between the projected</a:t>
                </a:r>
                <a:br>
                  <a:rPr lang="en-US" dirty="0"/>
                </a:br>
                <a:r>
                  <a:rPr lang="en-US" dirty="0"/>
                  <a:t>		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maximized.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		Dependence/independence is measured using the „Hilbert-Schmidt 			Independence Criterion (HSIC)“ (measures dependence between to 			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via cross-covariance)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𝐻𝐾𝐻𝐿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sz="1200" dirty="0"/>
                  <a:t>[1]: Supervised Principal Component Analysis: Visualization, Classification and Regression on Subspaces and Submanifolds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4237AB79-3604-BFC2-F6D3-79B75A854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1" t="-1038" r="-5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66A49C-80A1-2480-662A-0111152DE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892314-14BA-7D0D-CF5C-E8488C9F02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3BA802-8A4F-5C47-77C2-2FE3976F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(Supervised) PCA</a:t>
            </a:r>
            <a:r>
              <a:rPr lang="en-US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52320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EADD26F-B125-2AD9-008E-895842BEA8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:r>
                  <a:rPr lang="en-US" sz="1600" dirty="0"/>
                  <a:t>Using a kernel, the originally linear operations of PCA are performed in a reproducing kernel Hilbert space (RKHS).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𝒕𝒓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𝐻𝐾𝐻𝐿</m:t>
                      </m:r>
                      <m:r>
                        <a:rPr 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  <a:p>
                <a:endParaRPr lang="en-US" dirty="0"/>
              </a:p>
              <a:p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	centering matrix</a:t>
                </a:r>
              </a:p>
              <a:p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	kernel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	kernel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𝐻𝐾𝐻𝐿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𝑋𝐻𝐿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𝑋𝐻𝐿𝐻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𝒕𝒓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𝑋𝐻𝐿𝐻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		   </a:t>
                </a:r>
                <a:r>
                  <a:rPr lang="en-US" i="1" dirty="0"/>
                  <a:t>s</a:t>
                </a:r>
                <a:r>
                  <a:rPr lang="en-US" b="0" i="1" dirty="0"/>
                  <a:t>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DEADD26F-B125-2AD9-008E-895842BEA8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38" r="-7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0D6B0E-DF76-258D-F3CE-626839668D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1F4E66-571E-EE47-93D0-C8C571E4E9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79C07E-452F-ECDF-8C34-2208251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(Supervised) PCA (cont‘d)</a:t>
            </a: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7186244-FD48-91E8-BA6A-F2D524112D32}"/>
              </a:ext>
            </a:extLst>
          </p:cNvPr>
          <p:cNvSpPr/>
          <p:nvPr/>
        </p:nvSpPr>
        <p:spPr>
          <a:xfrm rot="5400000">
            <a:off x="5056901" y="2874421"/>
            <a:ext cx="460028" cy="274535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BFC65BF-2DD0-1285-DCB3-593B3324565E}"/>
              </a:ext>
            </a:extLst>
          </p:cNvPr>
          <p:cNvSpPr/>
          <p:nvPr/>
        </p:nvSpPr>
        <p:spPr>
          <a:xfrm>
            <a:off x="3079630" y="5477774"/>
            <a:ext cx="2924355" cy="854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60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9167A8AE-4071-64E6-C8F3-5E88C12B6F90}"/>
                  </a:ext>
                </a:extLst>
              </p:cNvPr>
              <p:cNvSpPr>
                <a:spLocks noGrp="1"/>
              </p:cNvSpPr>
              <p:nvPr>
                <p:ph idx="14"/>
              </p:nvPr>
            </p:nvSpPr>
            <p:spPr>
              <a:xfrm>
                <a:off x="319091" y="2417274"/>
                <a:ext cx="4180910" cy="4032293"/>
              </a:xfrm>
            </p:spPr>
            <p:txBody>
              <a:bodyPr/>
              <a:lstStyle/>
              <a:p>
                <a:r>
                  <a:rPr lang="de-DE" b="1" dirty="0"/>
                  <a:t>Supervised PCA</a:t>
                </a:r>
              </a:p>
              <a:p>
                <a:endParaRPr lang="de-DE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the subspace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such that the </a:t>
                </a:r>
                <a:r>
                  <a:rPr lang="en-US" b="1" dirty="0"/>
                  <a:t>dependency</a:t>
                </a:r>
                <a:r>
                  <a:rPr lang="en-US" dirty="0"/>
                  <a:t> between the projected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maximized.</a:t>
                </a:r>
                <a:endParaRPr lang="de-DE" b="1" dirty="0"/>
              </a:p>
              <a:p>
                <a:endParaRPr lang="de-DE" b="1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9167A8AE-4071-64E6-C8F3-5E88C12B6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4"/>
              </p:nvPr>
            </p:nvSpPr>
            <p:spPr>
              <a:xfrm>
                <a:off x="319091" y="2417274"/>
                <a:ext cx="4180910" cy="4032293"/>
              </a:xfrm>
              <a:blipFill>
                <a:blip r:embed="rId2"/>
                <a:stretch>
                  <a:fillRect l="-2915" t="-13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FA8DD25-291F-06F7-480B-3AB6B6B330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47179" y="2417274"/>
            <a:ext cx="4180910" cy="4032294"/>
          </a:xfrm>
        </p:spPr>
        <p:txBody>
          <a:bodyPr/>
          <a:lstStyle/>
          <a:p>
            <a:r>
              <a:rPr lang="de-DE" b="1" dirty="0"/>
              <a:t>Linear </a:t>
            </a:r>
            <a:r>
              <a:rPr lang="de-DE" b="1" dirty="0" err="1"/>
              <a:t>Discriminant</a:t>
            </a:r>
            <a:r>
              <a:rPr lang="de-DE" b="1" dirty="0"/>
              <a:t> Analysis (LDA)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F</a:t>
            </a:r>
            <a:r>
              <a:rPr lang="en-US" i="0" dirty="0">
                <a:effectLst/>
                <a:latin typeface="Arial" panose="020B0604020202020204" pitchFamily="34" charset="0"/>
              </a:rPr>
              <a:t>ind a </a:t>
            </a:r>
            <a:r>
              <a:rPr lang="en-US" i="0" strike="noStrike" dirty="0">
                <a:effectLst/>
                <a:latin typeface="Arial" panose="020B0604020202020204" pitchFamily="34" charset="0"/>
              </a:rPr>
              <a:t>linear combination</a:t>
            </a:r>
            <a:r>
              <a:rPr lang="en-US" i="0" dirty="0">
                <a:effectLst/>
                <a:latin typeface="Arial" panose="020B0604020202020204" pitchFamily="34" charset="0"/>
              </a:rPr>
              <a:t> of features that characterizes/separates two or more classes of objects.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BB9027-555C-E842-399D-2715F69736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E2D459-BFD3-C7A5-CB00-8E8D695579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Johannes Kiechle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A68AED0-D3CE-35BB-9079-96A1CF63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PCA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fair?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66FE8B3-B8DE-37E3-8FBC-A5356D9AEFD3}"/>
                  </a:ext>
                </a:extLst>
              </p:cNvPr>
              <p:cNvSpPr txBox="1"/>
              <p:nvPr/>
            </p:nvSpPr>
            <p:spPr>
              <a:xfrm>
                <a:off x="318009" y="1683945"/>
                <a:ext cx="8508999" cy="53796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Find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projection</a:t>
                </a:r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of original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data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such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that</a:t>
                </a: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first</a:t>
                </a: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projection</a:t>
                </a: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component</a:t>
                </a: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points</a:t>
                </a: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into</a:t>
                </a: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the</a:t>
                </a: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  <a:p>
                <a:pPr algn="ctr">
                  <a:lnSpc>
                    <a:spcPct val="114000"/>
                  </a:lnSpc>
                </a:pP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direction</a:t>
                </a: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 of maximum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variance</a:t>
                </a: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of a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given</a:t>
                </a: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de-DE" sz="1600" dirty="0" err="1">
                    <a:solidFill>
                      <a:schemeClr val="tx1"/>
                    </a:solidFill>
                    <a:latin typeface="+mn-lt"/>
                  </a:rPr>
                  <a:t>factor</a:t>
                </a:r>
                <a:r>
                  <a:rPr lang="de-DE" sz="1600" dirty="0">
                    <a:solidFill>
                      <a:schemeClr val="tx1"/>
                    </a:solidFill>
                    <a:latin typeface="+mn-lt"/>
                  </a:rPr>
                  <a:t> (e.g., age).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66FE8B3-B8DE-37E3-8FBC-A5356D9AE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09" y="1683945"/>
                <a:ext cx="8508999" cy="537968"/>
              </a:xfrm>
              <a:prstGeom prst="rect">
                <a:avLst/>
              </a:prstGeom>
              <a:blipFill>
                <a:blip r:embed="rId3"/>
                <a:stretch>
                  <a:fillRect t="-6522" b="-2065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Linear Discriminant Analysis">
            <a:extLst>
              <a:ext uri="{FF2B5EF4-FFF2-40B4-BE49-F238E27FC236}">
                <a16:creationId xmlns:a16="http://schemas.microsoft.com/office/drawing/2014/main" id="{7022918F-1F7B-B560-46B7-F50A264F3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396" y="4118753"/>
            <a:ext cx="4120476" cy="209815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ernel PCA implementation with example">
            <a:extLst>
              <a:ext uri="{FF2B5EF4-FFF2-40B4-BE49-F238E27FC236}">
                <a16:creationId xmlns:a16="http://schemas.microsoft.com/office/drawing/2014/main" id="{59E57010-EC99-51CD-4EBB-35618A48F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0"/>
          <a:stretch/>
        </p:blipFill>
        <p:spPr bwMode="auto">
          <a:xfrm>
            <a:off x="522636" y="4124979"/>
            <a:ext cx="3773819" cy="208570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32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11386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919479" y="1309153"/>
            <a:ext cx="514703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5570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nhaltsplatzhalter 52">
            <a:extLst>
              <a:ext uri="{FF2B5EF4-FFF2-40B4-BE49-F238E27FC236}">
                <a16:creationId xmlns:a16="http://schemas.microsoft.com/office/drawing/2014/main" id="{F4B1055B-707F-8212-7503-9EB0F8C36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Building blocks: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None/>
            </a:pPr>
            <a:r>
              <a:rPr lang="en-US" dirty="0"/>
              <a:t>1.   Variational autoencoder: 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/>
              <a:t>„Auto-Encoding Variational Bayes (</a:t>
            </a:r>
            <a:r>
              <a:rPr lang="en-US" dirty="0" err="1"/>
              <a:t>Kingma</a:t>
            </a:r>
            <a:r>
              <a:rPr lang="en-US" dirty="0"/>
              <a:t> et al.)“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None/>
            </a:pPr>
            <a:r>
              <a:rPr lang="en-US" dirty="0"/>
              <a:t>2.   Graph convolution: </a:t>
            </a:r>
          </a:p>
          <a:p>
            <a:pPr marL="1000125" lvl="4" indent="-285750">
              <a:buFont typeface="Arial" panose="020B0604020202020204" pitchFamily="34" charset="0"/>
              <a:buChar char="•"/>
            </a:pPr>
            <a:r>
              <a:rPr lang="en-US" dirty="0"/>
              <a:t>„SpiralNet++: A Fast and Highly Efficient Mesh Convolution Operator (Ding et al.)”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7558D6-9E5D-6658-F7B2-87A4B1241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C5FBBF-FD4D-5D22-89AC-9F3DAD8078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B40098-5F0C-59A6-11C4-5E95F0CE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- Variational Graph AE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10C44F82-8CD4-B5C0-A07B-172EDE5D0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" t="3122" r="5790" b="2285"/>
          <a:stretch/>
        </p:blipFill>
        <p:spPr>
          <a:xfrm>
            <a:off x="6088407" y="3916717"/>
            <a:ext cx="2605151" cy="2484407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481F39D-704C-AA9D-2445-8D8BC2E7CEE2}"/>
              </a:ext>
            </a:extLst>
          </p:cNvPr>
          <p:cNvGrpSpPr>
            <a:grpSpLocks noChangeAspect="1"/>
          </p:cNvGrpSpPr>
          <p:nvPr/>
        </p:nvGrpSpPr>
        <p:grpSpPr>
          <a:xfrm>
            <a:off x="346875" y="3980365"/>
            <a:ext cx="5317513" cy="2344079"/>
            <a:chOff x="175713" y="1417264"/>
            <a:chExt cx="8630221" cy="3804397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73307C5F-8248-3CB9-210A-2B17FFD014DE}"/>
                </a:ext>
              </a:extLst>
            </p:cNvPr>
            <p:cNvGrpSpPr/>
            <p:nvPr/>
          </p:nvGrpSpPr>
          <p:grpSpPr>
            <a:xfrm>
              <a:off x="354090" y="1417264"/>
              <a:ext cx="8451844" cy="3804397"/>
              <a:chOff x="354090" y="1417264"/>
              <a:chExt cx="8451844" cy="3804397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D7B5DB10-E8F0-8475-6B07-9BE1BBB2798D}"/>
                  </a:ext>
                </a:extLst>
              </p:cNvPr>
              <p:cNvSpPr/>
              <p:nvPr/>
            </p:nvSpPr>
            <p:spPr>
              <a:xfrm rot="5400000">
                <a:off x="411149" y="2227498"/>
                <a:ext cx="3775589" cy="215512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19E3E66D-8788-ACF7-B1A0-C9A1C81DACFA}"/>
                  </a:ext>
                </a:extLst>
              </p:cNvPr>
              <p:cNvSpPr/>
              <p:nvPr/>
            </p:nvSpPr>
            <p:spPr>
              <a:xfrm rot="16200000">
                <a:off x="4877916" y="2256307"/>
                <a:ext cx="3775587" cy="215512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de-DE" dirty="0"/>
              </a:p>
              <a:p>
                <a:pPr algn="ctr"/>
                <a:endParaRPr lang="de-DE" dirty="0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164F6B2-CCF1-2FE7-BFD3-5115E33E346D}"/>
                  </a:ext>
                </a:extLst>
              </p:cNvPr>
              <p:cNvSpPr/>
              <p:nvPr/>
            </p:nvSpPr>
            <p:spPr>
              <a:xfrm>
                <a:off x="4973213" y="1997364"/>
                <a:ext cx="398808" cy="31151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967941CB-A4C5-8A97-BC94-4D2C14002F44}"/>
                  </a:ext>
                </a:extLst>
              </p:cNvPr>
              <p:cNvSpPr/>
              <p:nvPr/>
            </p:nvSpPr>
            <p:spPr>
              <a:xfrm>
                <a:off x="3936579" y="2482781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dirty="0"/>
                  <a:t>μ</a:t>
                </a:r>
                <a:endParaRPr lang="de-DE" dirty="0"/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B1307C9A-B8FA-E1F3-1AFD-53E3F257ACD1}"/>
                  </a:ext>
                </a:extLst>
              </p:cNvPr>
              <p:cNvSpPr/>
              <p:nvPr/>
            </p:nvSpPr>
            <p:spPr>
              <a:xfrm>
                <a:off x="3936579" y="3669499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dirty="0"/>
                  <a:t>σ</a:t>
                </a:r>
                <a:endParaRPr lang="de-DE" dirty="0"/>
              </a:p>
            </p:txBody>
          </p:sp>
          <p:sp>
            <p:nvSpPr>
              <p:cNvPr id="70" name="Flussdiagramm: Verbinder 69">
                <a:extLst>
                  <a:ext uri="{FF2B5EF4-FFF2-40B4-BE49-F238E27FC236}">
                    <a16:creationId xmlns:a16="http://schemas.microsoft.com/office/drawing/2014/main" id="{E5298DA6-5570-5CB3-F920-C120D52445D2}"/>
                  </a:ext>
                </a:extLst>
              </p:cNvPr>
              <p:cNvSpPr/>
              <p:nvPr/>
            </p:nvSpPr>
            <p:spPr>
              <a:xfrm>
                <a:off x="5054069" y="4418401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Rechteck 71">
                    <a:extLst>
                      <a:ext uri="{FF2B5EF4-FFF2-40B4-BE49-F238E27FC236}">
                        <a16:creationId xmlns:a16="http://schemas.microsoft.com/office/drawing/2014/main" id="{45109E4F-5BCB-FEF3-C00D-36E2FB23728F}"/>
                      </a:ext>
                    </a:extLst>
                  </p:cNvPr>
                  <p:cNvSpPr/>
                  <p:nvPr/>
                </p:nvSpPr>
                <p:spPr>
                  <a:xfrm>
                    <a:off x="354090" y="3030026"/>
                    <a:ext cx="540000" cy="5400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72" name="Rechteck 71">
                    <a:extLst>
                      <a:ext uri="{FF2B5EF4-FFF2-40B4-BE49-F238E27FC236}">
                        <a16:creationId xmlns:a16="http://schemas.microsoft.com/office/drawing/2014/main" id="{45109E4F-5BCB-FEF3-C00D-36E2FB2372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090" y="3030026"/>
                    <a:ext cx="540000" cy="54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hteck 72">
                    <a:extLst>
                      <a:ext uri="{FF2B5EF4-FFF2-40B4-BE49-F238E27FC236}">
                        <a16:creationId xmlns:a16="http://schemas.microsoft.com/office/drawing/2014/main" id="{935CC591-02E2-7843-2659-AB4286608332}"/>
                      </a:ext>
                    </a:extLst>
                  </p:cNvPr>
                  <p:cNvSpPr/>
                  <p:nvPr/>
                </p:nvSpPr>
                <p:spPr>
                  <a:xfrm>
                    <a:off x="8265934" y="3060040"/>
                    <a:ext cx="540000" cy="5400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73" name="Rechteck 72">
                    <a:extLst>
                      <a:ext uri="{FF2B5EF4-FFF2-40B4-BE49-F238E27FC236}">
                        <a16:creationId xmlns:a16="http://schemas.microsoft.com/office/drawing/2014/main" id="{935CC591-02E2-7843-2659-AB42866083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5934" y="3060040"/>
                    <a:ext cx="540000" cy="54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780" r="-3448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Gerade Verbindung mit Pfeil 23">
                <a:extLst>
                  <a:ext uri="{FF2B5EF4-FFF2-40B4-BE49-F238E27FC236}">
                    <a16:creationId xmlns:a16="http://schemas.microsoft.com/office/drawing/2014/main" id="{493EB266-738D-99DD-889E-D26F2FEE117C}"/>
                  </a:ext>
                </a:extLst>
              </p:cNvPr>
              <p:cNvCxnSpPr>
                <a:cxnSpLocks/>
                <a:stCxn id="68" idx="3"/>
              </p:cNvCxnSpPr>
              <p:nvPr/>
            </p:nvCxnSpPr>
            <p:spPr>
              <a:xfrm>
                <a:off x="4476579" y="2752781"/>
                <a:ext cx="923431" cy="583619"/>
              </a:xfrm>
              <a:prstGeom prst="bentConnector3">
                <a:avLst>
                  <a:gd name="adj1" fmla="val 39858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23">
                <a:extLst>
                  <a:ext uri="{FF2B5EF4-FFF2-40B4-BE49-F238E27FC236}">
                    <a16:creationId xmlns:a16="http://schemas.microsoft.com/office/drawing/2014/main" id="{0E749874-8F49-907D-4A89-49792EFCEC15}"/>
                  </a:ext>
                </a:extLst>
              </p:cNvPr>
              <p:cNvCxnSpPr>
                <a:cxnSpLocks/>
                <a:stCxn id="69" idx="3"/>
              </p:cNvCxnSpPr>
              <p:nvPr/>
            </p:nvCxnSpPr>
            <p:spPr>
              <a:xfrm flipV="1">
                <a:off x="4476579" y="3336400"/>
                <a:ext cx="728849" cy="603099"/>
              </a:xfrm>
              <a:prstGeom prst="bentConnector3">
                <a:avLst>
                  <a:gd name="adj1" fmla="val 50000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23">
                <a:extLst>
                  <a:ext uri="{FF2B5EF4-FFF2-40B4-BE49-F238E27FC236}">
                    <a16:creationId xmlns:a16="http://schemas.microsoft.com/office/drawing/2014/main" id="{E26BF93D-56F4-DC08-D629-6D59B031291C}"/>
                  </a:ext>
                </a:extLst>
              </p:cNvPr>
              <p:cNvCxnSpPr>
                <a:cxnSpLocks/>
                <a:stCxn id="72" idx="3"/>
                <a:endCxn id="65" idx="2"/>
              </p:cNvCxnSpPr>
              <p:nvPr/>
            </p:nvCxnSpPr>
            <p:spPr>
              <a:xfrm>
                <a:off x="894090" y="3300026"/>
                <a:ext cx="327293" cy="50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23">
                <a:extLst>
                  <a:ext uri="{FF2B5EF4-FFF2-40B4-BE49-F238E27FC236}">
                    <a16:creationId xmlns:a16="http://schemas.microsoft.com/office/drawing/2014/main" id="{7E3208D2-B820-3CFA-C12D-86B9A27DB7CF}"/>
                  </a:ext>
                </a:extLst>
              </p:cNvPr>
              <p:cNvCxnSpPr>
                <a:cxnSpLocks/>
                <a:stCxn id="66" idx="2"/>
                <a:endCxn id="73" idx="1"/>
              </p:cNvCxnSpPr>
              <p:nvPr/>
            </p:nvCxnSpPr>
            <p:spPr>
              <a:xfrm flipV="1">
                <a:off x="7843270" y="3330040"/>
                <a:ext cx="422664" cy="38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feld 79">
                    <a:extLst>
                      <a:ext uri="{FF2B5EF4-FFF2-40B4-BE49-F238E27FC236}">
                        <a16:creationId xmlns:a16="http://schemas.microsoft.com/office/drawing/2014/main" id="{413FD867-4AB3-6AB1-3725-3BFA2E2A9E04}"/>
                      </a:ext>
                    </a:extLst>
                  </p:cNvPr>
                  <p:cNvSpPr txBox="1"/>
                  <p:nvPr/>
                </p:nvSpPr>
                <p:spPr>
                  <a:xfrm>
                    <a:off x="4975127" y="4571344"/>
                    <a:ext cx="356720" cy="5994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de-DE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Textfeld 79">
                    <a:extLst>
                      <a:ext uri="{FF2B5EF4-FFF2-40B4-BE49-F238E27FC236}">
                        <a16:creationId xmlns:a16="http://schemas.microsoft.com/office/drawing/2014/main" id="{413FD867-4AB3-6AB1-3725-3BFA2E2A9E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5127" y="4571344"/>
                    <a:ext cx="356720" cy="59941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944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9">
                    <a:extLst>
                      <a:ext uri="{FF2B5EF4-FFF2-40B4-BE49-F238E27FC236}">
                        <a16:creationId xmlns:a16="http://schemas.microsoft.com/office/drawing/2014/main" id="{7A8195FC-110E-89D2-E878-CD2252F871AC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831" y="2993340"/>
                    <a:ext cx="1004442" cy="4897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81" name="TextBox 9">
                    <a:extLst>
                      <a:ext uri="{FF2B5EF4-FFF2-40B4-BE49-F238E27FC236}">
                        <a16:creationId xmlns:a16="http://schemas.microsoft.com/office/drawing/2014/main" id="{7A8195FC-110E-89D2-E878-CD2252F871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831" y="2993340"/>
                    <a:ext cx="1004442" cy="4897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881" r="-12871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13">
                    <a:extLst>
                      <a:ext uri="{FF2B5EF4-FFF2-40B4-BE49-F238E27FC236}">
                        <a16:creationId xmlns:a16="http://schemas.microsoft.com/office/drawing/2014/main" id="{D9307B93-D7EE-2D18-2BAF-0CAFCBFDF42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4384" y="2998373"/>
                    <a:ext cx="1185308" cy="44956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CA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13">
                    <a:extLst>
                      <a:ext uri="{FF2B5EF4-FFF2-40B4-BE49-F238E27FC236}">
                        <a16:creationId xmlns:a16="http://schemas.microsoft.com/office/drawing/2014/main" id="{D9307B93-D7EE-2D18-2BAF-0CAFCBFDF4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4384" y="2998373"/>
                    <a:ext cx="1185308" cy="4495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0833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Flussdiagramm: Verbinder 82">
                <a:extLst>
                  <a:ext uri="{FF2B5EF4-FFF2-40B4-BE49-F238E27FC236}">
                    <a16:creationId xmlns:a16="http://schemas.microsoft.com/office/drawing/2014/main" id="{24975D2F-DC1D-C94B-EB8B-C37D69DDC184}"/>
                  </a:ext>
                </a:extLst>
              </p:cNvPr>
              <p:cNvSpPr/>
              <p:nvPr/>
            </p:nvSpPr>
            <p:spPr>
              <a:xfrm>
                <a:off x="5051247" y="3793359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Flussdiagramm: Verbinder 83">
                <a:extLst>
                  <a:ext uri="{FF2B5EF4-FFF2-40B4-BE49-F238E27FC236}">
                    <a16:creationId xmlns:a16="http://schemas.microsoft.com/office/drawing/2014/main" id="{73D2C2FA-50EB-C56D-2C36-130616EEBA8B}"/>
                  </a:ext>
                </a:extLst>
              </p:cNvPr>
              <p:cNvSpPr/>
              <p:nvPr/>
            </p:nvSpPr>
            <p:spPr>
              <a:xfrm>
                <a:off x="5051247" y="4102345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Flussdiagramm: Verbinder 84">
                <a:extLst>
                  <a:ext uri="{FF2B5EF4-FFF2-40B4-BE49-F238E27FC236}">
                    <a16:creationId xmlns:a16="http://schemas.microsoft.com/office/drawing/2014/main" id="{882388CC-43A2-7CD1-2431-70279FE6FD3B}"/>
                  </a:ext>
                </a:extLst>
              </p:cNvPr>
              <p:cNvSpPr/>
              <p:nvPr/>
            </p:nvSpPr>
            <p:spPr>
              <a:xfrm>
                <a:off x="5050010" y="3453499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6" name="Flussdiagramm: Verbinder 85">
                <a:extLst>
                  <a:ext uri="{FF2B5EF4-FFF2-40B4-BE49-F238E27FC236}">
                    <a16:creationId xmlns:a16="http://schemas.microsoft.com/office/drawing/2014/main" id="{9FD2C2B2-AB0F-6071-F244-11335E91525F}"/>
                  </a:ext>
                </a:extLst>
              </p:cNvPr>
              <p:cNvSpPr/>
              <p:nvPr/>
            </p:nvSpPr>
            <p:spPr>
              <a:xfrm>
                <a:off x="5051247" y="3089058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7" name="Flussdiagramm: Verbinder 86">
                <a:extLst>
                  <a:ext uri="{FF2B5EF4-FFF2-40B4-BE49-F238E27FC236}">
                    <a16:creationId xmlns:a16="http://schemas.microsoft.com/office/drawing/2014/main" id="{B5B89B25-C2CE-3F4E-69EA-7C7E78D77517}"/>
                  </a:ext>
                </a:extLst>
              </p:cNvPr>
              <p:cNvSpPr/>
              <p:nvPr/>
            </p:nvSpPr>
            <p:spPr>
              <a:xfrm>
                <a:off x="5051927" y="2728447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8" name="Flussdiagramm: Verbinder 87">
                <a:extLst>
                  <a:ext uri="{FF2B5EF4-FFF2-40B4-BE49-F238E27FC236}">
                    <a16:creationId xmlns:a16="http://schemas.microsoft.com/office/drawing/2014/main" id="{5983B4EE-C34B-BDE2-893D-B0554F6E2D45}"/>
                  </a:ext>
                </a:extLst>
              </p:cNvPr>
              <p:cNvSpPr/>
              <p:nvPr/>
            </p:nvSpPr>
            <p:spPr>
              <a:xfrm>
                <a:off x="5044806" y="2376888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9" name="Flussdiagramm: Verbinder 88">
                <a:extLst>
                  <a:ext uri="{FF2B5EF4-FFF2-40B4-BE49-F238E27FC236}">
                    <a16:creationId xmlns:a16="http://schemas.microsoft.com/office/drawing/2014/main" id="{0AB5A754-83C4-341A-35F2-66A327DD66E8}"/>
                  </a:ext>
                </a:extLst>
              </p:cNvPr>
              <p:cNvSpPr/>
              <p:nvPr/>
            </p:nvSpPr>
            <p:spPr>
              <a:xfrm>
                <a:off x="5044806" y="2061148"/>
                <a:ext cx="216000" cy="216000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90" name="Gerade Verbindung mit Pfeil 23">
                <a:extLst>
                  <a:ext uri="{FF2B5EF4-FFF2-40B4-BE49-F238E27FC236}">
                    <a16:creationId xmlns:a16="http://schemas.microsoft.com/office/drawing/2014/main" id="{F55B28F1-7A71-069F-600C-68A0BF1C2A5D}"/>
                  </a:ext>
                </a:extLst>
              </p:cNvPr>
              <p:cNvCxnSpPr>
                <a:cxnSpLocks/>
                <a:stCxn id="65" idx="0"/>
                <a:endCxn id="68" idx="1"/>
              </p:cNvCxnSpPr>
              <p:nvPr/>
            </p:nvCxnSpPr>
            <p:spPr>
              <a:xfrm flipV="1">
                <a:off x="3376504" y="2752781"/>
                <a:ext cx="560075" cy="552278"/>
              </a:xfrm>
              <a:prstGeom prst="bentConnector5">
                <a:avLst>
                  <a:gd name="adj1" fmla="val 40816"/>
                  <a:gd name="adj2" fmla="val 100153"/>
                  <a:gd name="adj3" fmla="val 59184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23">
                <a:extLst>
                  <a:ext uri="{FF2B5EF4-FFF2-40B4-BE49-F238E27FC236}">
                    <a16:creationId xmlns:a16="http://schemas.microsoft.com/office/drawing/2014/main" id="{4A03ACC2-A982-F077-5A1A-4636505F0B29}"/>
                  </a:ext>
                </a:extLst>
              </p:cNvPr>
              <p:cNvCxnSpPr>
                <a:cxnSpLocks/>
                <a:stCxn id="65" idx="0"/>
                <a:endCxn id="69" idx="1"/>
              </p:cNvCxnSpPr>
              <p:nvPr/>
            </p:nvCxnSpPr>
            <p:spPr>
              <a:xfrm>
                <a:off x="3376504" y="3305059"/>
                <a:ext cx="560075" cy="634440"/>
              </a:xfrm>
              <a:prstGeom prst="bentConnector5">
                <a:avLst>
                  <a:gd name="adj1" fmla="val 40816"/>
                  <a:gd name="adj2" fmla="val 100748"/>
                  <a:gd name="adj3" fmla="val 59184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mit Pfeil 23">
                <a:extLst>
                  <a:ext uri="{FF2B5EF4-FFF2-40B4-BE49-F238E27FC236}">
                    <a16:creationId xmlns:a16="http://schemas.microsoft.com/office/drawing/2014/main" id="{ACB4A428-ED8C-5BBB-CDDC-242DC5005797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 flipV="1">
                <a:off x="5372021" y="3333867"/>
                <a:ext cx="316128" cy="50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9">
              <a:extLst>
                <a:ext uri="{FF2B5EF4-FFF2-40B4-BE49-F238E27FC236}">
                  <a16:creationId xmlns:a16="http://schemas.microsoft.com/office/drawing/2014/main" id="{FCA76E14-46A1-E37C-4B6F-9153650650B9}"/>
                </a:ext>
              </a:extLst>
            </p:cNvPr>
            <p:cNvSpPr txBox="1"/>
            <p:nvPr/>
          </p:nvSpPr>
          <p:spPr>
            <a:xfrm>
              <a:off x="175713" y="3701583"/>
              <a:ext cx="105" cy="4495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81288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913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7558D6-9E5D-6658-F7B2-87A4B1241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C5FBBF-FD4D-5D22-89AC-9F3DAD8078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B40098-5F0C-59A6-11C4-5E95F0CE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Mesh Registration</a:t>
            </a:r>
          </a:p>
        </p:txBody>
      </p:sp>
      <p:pic>
        <p:nvPicPr>
          <p:cNvPr id="8" name="Inhaltsplatzhalter 4" descr="Ein Bild, das Schuhe enthält.&#10;&#10;Automatisch generierte Beschreibung">
            <a:extLst>
              <a:ext uri="{FF2B5EF4-FFF2-40B4-BE49-F238E27FC236}">
                <a16:creationId xmlns:a16="http://schemas.microsoft.com/office/drawing/2014/main" id="{6C008CC0-88C2-9205-89AE-8606D3BF3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3" t="18917" r="56711"/>
          <a:stretch/>
        </p:blipFill>
        <p:spPr>
          <a:xfrm>
            <a:off x="6904439" y="1657102"/>
            <a:ext cx="1725105" cy="4378470"/>
          </a:xfrm>
        </p:spPr>
      </p:pic>
      <p:pic>
        <p:nvPicPr>
          <p:cNvPr id="9" name="Grafik 8" descr="Ein Bild, das Molluske enthält.&#10;&#10;Automatisch generierte Beschreibung">
            <a:extLst>
              <a:ext uri="{FF2B5EF4-FFF2-40B4-BE49-F238E27FC236}">
                <a16:creationId xmlns:a16="http://schemas.microsoft.com/office/drawing/2014/main" id="{D3A1B022-20E0-D429-E32F-B0CEEFBE1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18917" r="54115"/>
          <a:stretch/>
        </p:blipFill>
        <p:spPr>
          <a:xfrm>
            <a:off x="2596732" y="1606147"/>
            <a:ext cx="1902691" cy="4378469"/>
          </a:xfrm>
          <a:prstGeom prst="rect">
            <a:avLst/>
          </a:prstGeom>
        </p:spPr>
      </p:pic>
      <p:pic>
        <p:nvPicPr>
          <p:cNvPr id="10" name="Grafik 9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A473C1F2-1533-66AE-F0D5-46CCCFA15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t="17974" r="56296"/>
          <a:stretch/>
        </p:blipFill>
        <p:spPr>
          <a:xfrm>
            <a:off x="4884513" y="1606147"/>
            <a:ext cx="1634836" cy="4429424"/>
          </a:xfrm>
          <a:prstGeom prst="rect">
            <a:avLst/>
          </a:prstGeom>
        </p:spPr>
      </p:pic>
      <p:pic>
        <p:nvPicPr>
          <p:cNvPr id="11" name="Grafik 10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32183001-0D39-D9C6-AA7A-7B8E3D01BB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4" t="19860" r="58192"/>
          <a:stretch/>
        </p:blipFill>
        <p:spPr>
          <a:xfrm>
            <a:off x="770769" y="1657102"/>
            <a:ext cx="1440873" cy="432751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564CDF4-49DB-6FDE-04A1-FFD2A1055C2E}"/>
              </a:ext>
            </a:extLst>
          </p:cNvPr>
          <p:cNvSpPr txBox="1"/>
          <p:nvPr/>
        </p:nvSpPr>
        <p:spPr>
          <a:xfrm>
            <a:off x="211128" y="4904388"/>
            <a:ext cx="273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Source </a:t>
            </a:r>
          </a:p>
          <a:p>
            <a:pPr algn="ctr"/>
            <a:r>
              <a:rPr lang="de-DE" dirty="0"/>
              <a:t>(Template)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89543D-7B1B-98F9-F142-3DDF76C26AE8}"/>
              </a:ext>
            </a:extLst>
          </p:cNvPr>
          <p:cNvSpPr txBox="1"/>
          <p:nvPr/>
        </p:nvSpPr>
        <p:spPr>
          <a:xfrm>
            <a:off x="2182827" y="5042887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Target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D7984C-768F-1105-BAD2-8C59B6F6428A}"/>
              </a:ext>
            </a:extLst>
          </p:cNvPr>
          <p:cNvSpPr txBox="1"/>
          <p:nvPr/>
        </p:nvSpPr>
        <p:spPr>
          <a:xfrm>
            <a:off x="4351088" y="4904387"/>
            <a:ext cx="273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Initial </a:t>
            </a:r>
          </a:p>
          <a:p>
            <a:pPr algn="ctr"/>
            <a:r>
              <a:rPr lang="de-DE" dirty="0" err="1"/>
              <a:t>alignment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4E27598-A03B-0518-44CF-0B2A27148EEE}"/>
              </a:ext>
            </a:extLst>
          </p:cNvPr>
          <p:cNvSpPr txBox="1"/>
          <p:nvPr/>
        </p:nvSpPr>
        <p:spPr>
          <a:xfrm>
            <a:off x="6519349" y="5042886"/>
            <a:ext cx="273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Registration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762641D-7E0F-E6EC-B930-726F7453A7E3}"/>
              </a:ext>
            </a:extLst>
          </p:cNvPr>
          <p:cNvSpPr txBox="1"/>
          <p:nvPr/>
        </p:nvSpPr>
        <p:spPr>
          <a:xfrm>
            <a:off x="500219" y="5574583"/>
            <a:ext cx="814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example of non-rigid registration, where the source 3D mesh is deformed in a non-rigid manner to align with the target mesh (original).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566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6" descr="Ein Bild, das farbig, Vektorgrafiken enthält.&#10;&#10;Automatisch generierte Beschreibung">
            <a:extLst>
              <a:ext uri="{FF2B5EF4-FFF2-40B4-BE49-F238E27FC236}">
                <a16:creationId xmlns:a16="http://schemas.microsoft.com/office/drawing/2014/main" id="{3ED5F43C-60DC-EAE8-FB80-FF6D1E8FD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67" y="1330727"/>
            <a:ext cx="6932266" cy="4332666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7558D6-9E5D-6658-F7B2-87A4B1241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C5FBBF-FD4D-5D22-89AC-9F3DAD8078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B40098-5F0C-59A6-11C4-5E95F0CE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Mesh Registration (cont‘d)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D1C8455-1FBB-299C-5503-9AA3F595908A}"/>
              </a:ext>
            </a:extLst>
          </p:cNvPr>
          <p:cNvSpPr/>
          <p:nvPr/>
        </p:nvSpPr>
        <p:spPr>
          <a:xfrm>
            <a:off x="3714937" y="3183024"/>
            <a:ext cx="1714125" cy="314036"/>
          </a:xfrm>
          <a:prstGeom prst="rect">
            <a:avLst/>
          </a:prstGeom>
          <a:solidFill>
            <a:srgbClr val="008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2ADE5683-59D5-CE6E-D35D-CDA1139A055A}"/>
              </a:ext>
            </a:extLst>
          </p:cNvPr>
          <p:cNvSpPr/>
          <p:nvPr/>
        </p:nvSpPr>
        <p:spPr>
          <a:xfrm>
            <a:off x="3714937" y="3587984"/>
            <a:ext cx="1714125" cy="314036"/>
          </a:xfrm>
          <a:prstGeom prst="rect">
            <a:avLst/>
          </a:prstGeom>
          <a:solidFill>
            <a:srgbClr val="C2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600BB32C-DA10-2ABE-7781-D66FA4B7AACA}"/>
              </a:ext>
            </a:extLst>
          </p:cNvPr>
          <p:cNvSpPr txBox="1"/>
          <p:nvPr/>
        </p:nvSpPr>
        <p:spPr>
          <a:xfrm>
            <a:off x="500219" y="5574583"/>
            <a:ext cx="814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example of non-rigid registration, where the source 3D mesh is deformed in a non-rigid manner to align with the target mesh (original).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1215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7558D6-9E5D-6658-F7B2-87A4B1241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C5FBBF-FD4D-5D22-89AC-9F3DAD8078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B40098-5F0C-59A6-11C4-5E95F0CE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Mesh Registration (cont‘d)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2939016-BDEA-52E6-86D6-479679938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3" y="1905136"/>
            <a:ext cx="5449060" cy="4067743"/>
          </a:xfrm>
          <a:prstGeom prst="rect">
            <a:avLst/>
          </a:prstGeom>
        </p:spPr>
      </p:pic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E294449E-D1DB-EB4A-0270-A6C3A2726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05782"/>
              </p:ext>
            </p:extLst>
          </p:nvPr>
        </p:nvGraphicFramePr>
        <p:xfrm>
          <a:off x="5728713" y="2530223"/>
          <a:ext cx="2964873" cy="2560320"/>
        </p:xfrm>
        <a:graphic>
          <a:graphicData uri="http://schemas.openxmlformats.org/drawingml/2006/table">
            <a:tbl>
              <a:tblPr/>
              <a:tblGrid>
                <a:gridCol w="1089891">
                  <a:extLst>
                    <a:ext uri="{9D8B030D-6E8A-4147-A177-3AD203B41FA5}">
                      <a16:colId xmlns:a16="http://schemas.microsoft.com/office/drawing/2014/main" val="1882031706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79010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mean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0.008291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42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std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0.005706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089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0.003470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762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max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0.065281mm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770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0.006288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803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0.007197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651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0.008268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43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541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499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D643FA-8993-74B4-3AC9-2F5DA4429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78484-EB53-0A1E-40BB-E25BDDF045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0D6FF00-58EA-7AB1-116C-E8FF1DC2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Analysis – Supervised Disentangling</a:t>
            </a:r>
            <a:r>
              <a:rPr lang="en-US" baseline="30000" dirty="0"/>
              <a:t>1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9AD3C6CB-1A6A-CC27-43C9-9BEBA5B3489C}"/>
              </a:ext>
            </a:extLst>
          </p:cNvPr>
          <p:cNvGrpSpPr/>
          <p:nvPr/>
        </p:nvGrpSpPr>
        <p:grpSpPr>
          <a:xfrm>
            <a:off x="138877" y="1634668"/>
            <a:ext cx="8688131" cy="4677677"/>
            <a:chOff x="172400" y="209637"/>
            <a:chExt cx="11584175" cy="6236907"/>
          </a:xfrm>
        </p:grpSpPr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EA6A48BD-B961-C64B-D4CF-F5B70D8C8561}"/>
                </a:ext>
              </a:extLst>
            </p:cNvPr>
            <p:cNvGrpSpPr/>
            <p:nvPr/>
          </p:nvGrpSpPr>
          <p:grpSpPr>
            <a:xfrm>
              <a:off x="354090" y="209637"/>
              <a:ext cx="11402485" cy="6236907"/>
              <a:chOff x="354090" y="209637"/>
              <a:chExt cx="11402485" cy="62369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rapezoid 60">
                    <a:extLst>
                      <a:ext uri="{FF2B5EF4-FFF2-40B4-BE49-F238E27FC236}">
                        <a16:creationId xmlns:a16="http://schemas.microsoft.com/office/drawing/2014/main" id="{B2526D55-60E5-2AB7-18F5-E968229EAA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465778" y="9794"/>
                    <a:ext cx="2116395" cy="2516081"/>
                  </a:xfrm>
                  <a:prstGeom prst="trapezoid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endParaRPr lang="de-DE" dirty="0"/>
                  </a:p>
                  <a:p>
                    <a:pPr algn="ctr"/>
                    <a:r>
                      <a:rPr lang="de-DE" sz="2700" i="1" dirty="0">
                        <a:latin typeface="Cambria Math" panose="02040503050406030204" pitchFamily="18" charset="0"/>
                      </a:rPr>
                      <a:t>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𝑒𝑥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700" i="1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  <m:r>
                          <a:rPr lang="de-DE" sz="2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sz="27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de-DE" sz="2700" dirty="0"/>
                  </a:p>
                  <a:p>
                    <a:pPr algn="ctr"/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61" name="Trapezoid 60">
                    <a:extLst>
                      <a:ext uri="{FF2B5EF4-FFF2-40B4-BE49-F238E27FC236}">
                        <a16:creationId xmlns:a16="http://schemas.microsoft.com/office/drawing/2014/main" id="{B2526D55-60E5-2AB7-18F5-E968229EAA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465778" y="9794"/>
                    <a:ext cx="2116395" cy="2516081"/>
                  </a:xfrm>
                  <a:prstGeom prst="trapezoid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Trapezoid 61">
                <a:extLst>
                  <a:ext uri="{FF2B5EF4-FFF2-40B4-BE49-F238E27FC236}">
                    <a16:creationId xmlns:a16="http://schemas.microsoft.com/office/drawing/2014/main" id="{C51013A2-D15B-EA1F-6FF8-3B39C414A101}"/>
                  </a:ext>
                </a:extLst>
              </p:cNvPr>
              <p:cNvSpPr/>
              <p:nvPr/>
            </p:nvSpPr>
            <p:spPr>
              <a:xfrm rot="5400000">
                <a:off x="411149" y="2227498"/>
                <a:ext cx="3775589" cy="215512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de-DE" sz="2700" dirty="0"/>
              </a:p>
            </p:txBody>
          </p:sp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FFCBC935-CC13-64D3-4C6B-22443F30C764}"/>
                  </a:ext>
                </a:extLst>
              </p:cNvPr>
              <p:cNvSpPr/>
              <p:nvPr/>
            </p:nvSpPr>
            <p:spPr>
              <a:xfrm rot="16200000">
                <a:off x="4877916" y="2256307"/>
                <a:ext cx="3775587" cy="2155121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de-DE" sz="2700" dirty="0"/>
              </a:p>
              <a:p>
                <a:pPr algn="ctr"/>
                <a:endParaRPr lang="de-DE" sz="2700" dirty="0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F245837E-2332-2CBF-F8A8-6BAC65452FF8}"/>
                  </a:ext>
                </a:extLst>
              </p:cNvPr>
              <p:cNvSpPr/>
              <p:nvPr/>
            </p:nvSpPr>
            <p:spPr>
              <a:xfrm>
                <a:off x="4973213" y="1997364"/>
                <a:ext cx="398808" cy="31151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0AE9E564-64E7-D07C-4ABE-BA308FDBDF42}"/>
                  </a:ext>
                </a:extLst>
              </p:cNvPr>
              <p:cNvSpPr/>
              <p:nvPr/>
            </p:nvSpPr>
            <p:spPr>
              <a:xfrm>
                <a:off x="3936579" y="2482781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700" dirty="0"/>
                  <a:t>μ</a:t>
                </a:r>
                <a:endParaRPr lang="de-DE" sz="2700" dirty="0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62DE1EF7-6438-4E53-0A85-840CB14CFC74}"/>
                  </a:ext>
                </a:extLst>
              </p:cNvPr>
              <p:cNvSpPr/>
              <p:nvPr/>
            </p:nvSpPr>
            <p:spPr>
              <a:xfrm>
                <a:off x="3936579" y="3669499"/>
                <a:ext cx="540000" cy="54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700" dirty="0"/>
                  <a:t>σ</a:t>
                </a:r>
                <a:endParaRPr lang="de-DE" sz="2700" dirty="0"/>
              </a:p>
            </p:txBody>
          </p:sp>
          <p:sp>
            <p:nvSpPr>
              <p:cNvPr id="67" name="Flussdiagramm: Verbinder 66">
                <a:extLst>
                  <a:ext uri="{FF2B5EF4-FFF2-40B4-BE49-F238E27FC236}">
                    <a16:creationId xmlns:a16="http://schemas.microsoft.com/office/drawing/2014/main" id="{F954BBD8-7092-0707-6C1A-2D8503F93570}"/>
                  </a:ext>
                </a:extLst>
              </p:cNvPr>
              <p:cNvSpPr/>
              <p:nvPr/>
            </p:nvSpPr>
            <p:spPr>
              <a:xfrm>
                <a:off x="5054069" y="4418401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68" name="Gerade Verbindung mit Pfeil 24">
                <a:extLst>
                  <a:ext uri="{FF2B5EF4-FFF2-40B4-BE49-F238E27FC236}">
                    <a16:creationId xmlns:a16="http://schemas.microsoft.com/office/drawing/2014/main" id="{DB1ABFA3-C138-1F18-6B93-270B0E609BDC}"/>
                  </a:ext>
                </a:extLst>
              </p:cNvPr>
              <p:cNvCxnSpPr>
                <a:cxnSpLocks/>
                <a:stCxn id="86" idx="6"/>
                <a:endCxn id="61" idx="2"/>
              </p:cNvCxnSpPr>
              <p:nvPr/>
            </p:nvCxnSpPr>
            <p:spPr>
              <a:xfrm flipV="1">
                <a:off x="5260806" y="1267835"/>
                <a:ext cx="3005129" cy="901313"/>
              </a:xfrm>
              <a:prstGeom prst="bentConnector3">
                <a:avLst>
                  <a:gd name="adj1" fmla="val 7950"/>
                </a:avLst>
              </a:prstGeom>
              <a:ln w="31750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hteck 68">
                    <a:extLst>
                      <a:ext uri="{FF2B5EF4-FFF2-40B4-BE49-F238E27FC236}">
                        <a16:creationId xmlns:a16="http://schemas.microsoft.com/office/drawing/2014/main" id="{4A804230-EE09-5C9C-EAF6-41F01A46B1C4}"/>
                      </a:ext>
                    </a:extLst>
                  </p:cNvPr>
                  <p:cNvSpPr/>
                  <p:nvPr/>
                </p:nvSpPr>
                <p:spPr>
                  <a:xfrm>
                    <a:off x="354090" y="3030026"/>
                    <a:ext cx="540000" cy="5400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7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23" name="Rechteck 22">
                    <a:extLst>
                      <a:ext uri="{FF2B5EF4-FFF2-40B4-BE49-F238E27FC236}">
                        <a16:creationId xmlns:a16="http://schemas.microsoft.com/office/drawing/2014/main" id="{67FCC19C-E53F-DC3A-EEDE-1367127817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090" y="3030026"/>
                    <a:ext cx="540000" cy="540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hteck 69">
                    <a:extLst>
                      <a:ext uri="{FF2B5EF4-FFF2-40B4-BE49-F238E27FC236}">
                        <a16:creationId xmlns:a16="http://schemas.microsoft.com/office/drawing/2014/main" id="{9C6A4673-3955-3E81-CF38-E9AF750DECDE}"/>
                      </a:ext>
                    </a:extLst>
                  </p:cNvPr>
                  <p:cNvSpPr/>
                  <p:nvPr/>
                </p:nvSpPr>
                <p:spPr>
                  <a:xfrm>
                    <a:off x="8265934" y="3060040"/>
                    <a:ext cx="540000" cy="5400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7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de-DE" sz="2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7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24" name="Rechteck 23">
                    <a:extLst>
                      <a:ext uri="{FF2B5EF4-FFF2-40B4-BE49-F238E27FC236}">
                        <a16:creationId xmlns:a16="http://schemas.microsoft.com/office/drawing/2014/main" id="{0F4D1AB0-8125-60D9-A891-5534503208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5934" y="3060040"/>
                    <a:ext cx="540000" cy="540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Gerade Verbindung mit Pfeil 23">
                <a:extLst>
                  <a:ext uri="{FF2B5EF4-FFF2-40B4-BE49-F238E27FC236}">
                    <a16:creationId xmlns:a16="http://schemas.microsoft.com/office/drawing/2014/main" id="{0E6504C9-9A0F-69CD-C867-0D240B05FAE2}"/>
                  </a:ext>
                </a:extLst>
              </p:cNvPr>
              <p:cNvCxnSpPr>
                <a:cxnSpLocks/>
                <a:stCxn id="65" idx="3"/>
              </p:cNvCxnSpPr>
              <p:nvPr/>
            </p:nvCxnSpPr>
            <p:spPr>
              <a:xfrm>
                <a:off x="4476579" y="2752781"/>
                <a:ext cx="923431" cy="583619"/>
              </a:xfrm>
              <a:prstGeom prst="bentConnector3">
                <a:avLst>
                  <a:gd name="adj1" fmla="val 39858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mit Pfeil 23">
                <a:extLst>
                  <a:ext uri="{FF2B5EF4-FFF2-40B4-BE49-F238E27FC236}">
                    <a16:creationId xmlns:a16="http://schemas.microsoft.com/office/drawing/2014/main" id="{8266FDB3-43A9-FE76-BE5A-51D28F2C2562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 flipV="1">
                <a:off x="4476579" y="3336400"/>
                <a:ext cx="728849" cy="603099"/>
              </a:xfrm>
              <a:prstGeom prst="bentConnector3">
                <a:avLst>
                  <a:gd name="adj1" fmla="val 50000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mit Pfeil 23">
                <a:extLst>
                  <a:ext uri="{FF2B5EF4-FFF2-40B4-BE49-F238E27FC236}">
                    <a16:creationId xmlns:a16="http://schemas.microsoft.com/office/drawing/2014/main" id="{226A3E56-A396-4BF3-4B2C-BC21A5370B40}"/>
                  </a:ext>
                </a:extLst>
              </p:cNvPr>
              <p:cNvCxnSpPr>
                <a:cxnSpLocks/>
                <a:stCxn id="69" idx="3"/>
                <a:endCxn id="62" idx="2"/>
              </p:cNvCxnSpPr>
              <p:nvPr/>
            </p:nvCxnSpPr>
            <p:spPr>
              <a:xfrm>
                <a:off x="894090" y="3300026"/>
                <a:ext cx="327293" cy="50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mit Pfeil 23">
                <a:extLst>
                  <a:ext uri="{FF2B5EF4-FFF2-40B4-BE49-F238E27FC236}">
                    <a16:creationId xmlns:a16="http://schemas.microsoft.com/office/drawing/2014/main" id="{43D0A25D-E5E5-BF4C-A605-F1576936C407}"/>
                  </a:ext>
                </a:extLst>
              </p:cNvPr>
              <p:cNvCxnSpPr>
                <a:cxnSpLocks/>
                <a:stCxn id="63" idx="2"/>
                <a:endCxn id="70" idx="1"/>
              </p:cNvCxnSpPr>
              <p:nvPr/>
            </p:nvCxnSpPr>
            <p:spPr>
              <a:xfrm flipV="1">
                <a:off x="7843270" y="3330040"/>
                <a:ext cx="422664" cy="382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23">
                <a:extLst>
                  <a:ext uri="{FF2B5EF4-FFF2-40B4-BE49-F238E27FC236}">
                    <a16:creationId xmlns:a16="http://schemas.microsoft.com/office/drawing/2014/main" id="{A181D6B2-707F-1249-DB5E-A145DF6FC7F9}"/>
                  </a:ext>
                </a:extLst>
              </p:cNvPr>
              <p:cNvCxnSpPr>
                <a:cxnSpLocks/>
                <a:stCxn id="61" idx="0"/>
                <a:endCxn id="76" idx="1"/>
              </p:cNvCxnSpPr>
              <p:nvPr/>
            </p:nvCxnSpPr>
            <p:spPr>
              <a:xfrm flipV="1">
                <a:off x="10782016" y="1267787"/>
                <a:ext cx="361016" cy="48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hteck 75">
                    <a:extLst>
                      <a:ext uri="{FF2B5EF4-FFF2-40B4-BE49-F238E27FC236}">
                        <a16:creationId xmlns:a16="http://schemas.microsoft.com/office/drawing/2014/main" id="{EEE55B03-44BA-7961-0B0E-2CABF739989D}"/>
                      </a:ext>
                    </a:extLst>
                  </p:cNvPr>
                  <p:cNvSpPr/>
                  <p:nvPr/>
                </p:nvSpPr>
                <p:spPr>
                  <a:xfrm>
                    <a:off x="11143032" y="961787"/>
                    <a:ext cx="612000" cy="6120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7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de-DE" sz="2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7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76" name="Rechteck 75">
                    <a:extLst>
                      <a:ext uri="{FF2B5EF4-FFF2-40B4-BE49-F238E27FC236}">
                        <a16:creationId xmlns:a16="http://schemas.microsoft.com/office/drawing/2014/main" id="{EEE55B03-44BA-7961-0B0E-2CABF73998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43032" y="961787"/>
                    <a:ext cx="612000" cy="6120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feld 76">
                    <a:extLst>
                      <a:ext uri="{FF2B5EF4-FFF2-40B4-BE49-F238E27FC236}">
                        <a16:creationId xmlns:a16="http://schemas.microsoft.com/office/drawing/2014/main" id="{5C9C53AE-AA9E-08CF-AE40-A08926A9A083}"/>
                      </a:ext>
                    </a:extLst>
                  </p:cNvPr>
                  <p:cNvSpPr txBox="1"/>
                  <p:nvPr/>
                </p:nvSpPr>
                <p:spPr>
                  <a:xfrm>
                    <a:off x="4975127" y="4571343"/>
                    <a:ext cx="356720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de-DE" sz="2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feld 76">
                    <a:extLst>
                      <a:ext uri="{FF2B5EF4-FFF2-40B4-BE49-F238E27FC236}">
                        <a16:creationId xmlns:a16="http://schemas.microsoft.com/office/drawing/2014/main" id="{5C9C53AE-AA9E-08CF-AE40-A08926A9A0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5127" y="4571343"/>
                    <a:ext cx="356720" cy="67710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9">
                    <a:extLst>
                      <a:ext uri="{FF2B5EF4-FFF2-40B4-BE49-F238E27FC236}">
                        <a16:creationId xmlns:a16="http://schemas.microsoft.com/office/drawing/2014/main" id="{E9750F5F-FBAF-A13F-6F0F-973D7681626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831" y="2993339"/>
                    <a:ext cx="1237775" cy="6033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CA" sz="2700" dirty="0"/>
                  </a:p>
                </p:txBody>
              </p:sp>
            </mc:Choice>
            <mc:Fallback xmlns="">
              <p:sp>
                <p:nvSpPr>
                  <p:cNvPr id="78" name="TextBox 9">
                    <a:extLst>
                      <a:ext uri="{FF2B5EF4-FFF2-40B4-BE49-F238E27FC236}">
                        <a16:creationId xmlns:a16="http://schemas.microsoft.com/office/drawing/2014/main" id="{E9750F5F-FBAF-A13F-6F0F-973D76816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831" y="2993339"/>
                    <a:ext cx="1237775" cy="60332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13">
                    <a:extLst>
                      <a:ext uri="{FF2B5EF4-FFF2-40B4-BE49-F238E27FC236}">
                        <a16:creationId xmlns:a16="http://schemas.microsoft.com/office/drawing/2014/main" id="{B1362675-7116-FAC8-C368-0B87F812464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4384" y="2998372"/>
                    <a:ext cx="1252137" cy="5539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de-DE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CA" sz="2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13">
                    <a:extLst>
                      <a:ext uri="{FF2B5EF4-FFF2-40B4-BE49-F238E27FC236}">
                        <a16:creationId xmlns:a16="http://schemas.microsoft.com/office/drawing/2014/main" id="{B1362675-7116-FAC8-C368-0B87F81246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4384" y="2998372"/>
                    <a:ext cx="1252137" cy="553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Flussdiagramm: Verbinder 79">
                <a:extLst>
                  <a:ext uri="{FF2B5EF4-FFF2-40B4-BE49-F238E27FC236}">
                    <a16:creationId xmlns:a16="http://schemas.microsoft.com/office/drawing/2014/main" id="{CFE2419F-E297-C8A6-B7D9-DBBA341203D7}"/>
                  </a:ext>
                </a:extLst>
              </p:cNvPr>
              <p:cNvSpPr/>
              <p:nvPr/>
            </p:nvSpPr>
            <p:spPr>
              <a:xfrm>
                <a:off x="5051247" y="3793359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1" name="Flussdiagramm: Verbinder 80">
                <a:extLst>
                  <a:ext uri="{FF2B5EF4-FFF2-40B4-BE49-F238E27FC236}">
                    <a16:creationId xmlns:a16="http://schemas.microsoft.com/office/drawing/2014/main" id="{21834412-23C5-2E96-8524-6B73418626E1}"/>
                  </a:ext>
                </a:extLst>
              </p:cNvPr>
              <p:cNvSpPr/>
              <p:nvPr/>
            </p:nvSpPr>
            <p:spPr>
              <a:xfrm>
                <a:off x="5051247" y="4102345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2" name="Flussdiagramm: Verbinder 81">
                <a:extLst>
                  <a:ext uri="{FF2B5EF4-FFF2-40B4-BE49-F238E27FC236}">
                    <a16:creationId xmlns:a16="http://schemas.microsoft.com/office/drawing/2014/main" id="{72665F44-B13E-C76A-3EC1-F90DE24A512F}"/>
                  </a:ext>
                </a:extLst>
              </p:cNvPr>
              <p:cNvSpPr/>
              <p:nvPr/>
            </p:nvSpPr>
            <p:spPr>
              <a:xfrm>
                <a:off x="5050010" y="3453499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3" name="Flussdiagramm: Verbinder 82">
                <a:extLst>
                  <a:ext uri="{FF2B5EF4-FFF2-40B4-BE49-F238E27FC236}">
                    <a16:creationId xmlns:a16="http://schemas.microsoft.com/office/drawing/2014/main" id="{810A60B2-38B3-77E9-4056-54F636FE28C4}"/>
                  </a:ext>
                </a:extLst>
              </p:cNvPr>
              <p:cNvSpPr/>
              <p:nvPr/>
            </p:nvSpPr>
            <p:spPr>
              <a:xfrm>
                <a:off x="5051247" y="3089058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Flussdiagramm: Verbinder 83">
                <a:extLst>
                  <a:ext uri="{FF2B5EF4-FFF2-40B4-BE49-F238E27FC236}">
                    <a16:creationId xmlns:a16="http://schemas.microsoft.com/office/drawing/2014/main" id="{AC7F736E-8278-A3AF-844A-BBA383175897}"/>
                  </a:ext>
                </a:extLst>
              </p:cNvPr>
              <p:cNvSpPr/>
              <p:nvPr/>
            </p:nvSpPr>
            <p:spPr>
              <a:xfrm>
                <a:off x="5051927" y="2728447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5" name="Flussdiagramm: Verbinder 84">
                <a:extLst>
                  <a:ext uri="{FF2B5EF4-FFF2-40B4-BE49-F238E27FC236}">
                    <a16:creationId xmlns:a16="http://schemas.microsoft.com/office/drawing/2014/main" id="{21DC4D7D-D40B-8E6E-71EB-1323DC049074}"/>
                  </a:ext>
                </a:extLst>
              </p:cNvPr>
              <p:cNvSpPr/>
              <p:nvPr/>
            </p:nvSpPr>
            <p:spPr>
              <a:xfrm>
                <a:off x="5044806" y="2376888"/>
                <a:ext cx="216000" cy="216000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6" name="Flussdiagramm: Verbinder 85">
                <a:extLst>
                  <a:ext uri="{FF2B5EF4-FFF2-40B4-BE49-F238E27FC236}">
                    <a16:creationId xmlns:a16="http://schemas.microsoft.com/office/drawing/2014/main" id="{E173668C-9679-492D-BDD1-CB49C5647556}"/>
                  </a:ext>
                </a:extLst>
              </p:cNvPr>
              <p:cNvSpPr/>
              <p:nvPr/>
            </p:nvSpPr>
            <p:spPr>
              <a:xfrm>
                <a:off x="5044806" y="2061148"/>
                <a:ext cx="216000" cy="216000"/>
              </a:xfrm>
              <a:prstGeom prst="flowChartConnector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87" name="Gerade Verbindung mit Pfeil 23">
                <a:extLst>
                  <a:ext uri="{FF2B5EF4-FFF2-40B4-BE49-F238E27FC236}">
                    <a16:creationId xmlns:a16="http://schemas.microsoft.com/office/drawing/2014/main" id="{8DE36327-33F6-8B64-1241-079A95071685}"/>
                  </a:ext>
                </a:extLst>
              </p:cNvPr>
              <p:cNvCxnSpPr>
                <a:cxnSpLocks/>
                <a:stCxn id="62" idx="0"/>
                <a:endCxn id="65" idx="1"/>
              </p:cNvCxnSpPr>
              <p:nvPr/>
            </p:nvCxnSpPr>
            <p:spPr>
              <a:xfrm flipV="1">
                <a:off x="3376504" y="2752781"/>
                <a:ext cx="560075" cy="552278"/>
              </a:xfrm>
              <a:prstGeom prst="bentConnector5">
                <a:avLst>
                  <a:gd name="adj1" fmla="val 40816"/>
                  <a:gd name="adj2" fmla="val 100153"/>
                  <a:gd name="adj3" fmla="val 59184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23">
                <a:extLst>
                  <a:ext uri="{FF2B5EF4-FFF2-40B4-BE49-F238E27FC236}">
                    <a16:creationId xmlns:a16="http://schemas.microsoft.com/office/drawing/2014/main" id="{E85C164C-5B57-2C11-4147-1EFF63B4DDB8}"/>
                  </a:ext>
                </a:extLst>
              </p:cNvPr>
              <p:cNvCxnSpPr>
                <a:cxnSpLocks/>
                <a:stCxn id="62" idx="0"/>
                <a:endCxn id="66" idx="1"/>
              </p:cNvCxnSpPr>
              <p:nvPr/>
            </p:nvCxnSpPr>
            <p:spPr>
              <a:xfrm>
                <a:off x="3376504" y="3305059"/>
                <a:ext cx="560075" cy="634440"/>
              </a:xfrm>
              <a:prstGeom prst="bentConnector5">
                <a:avLst>
                  <a:gd name="adj1" fmla="val 40816"/>
                  <a:gd name="adj2" fmla="val 100748"/>
                  <a:gd name="adj3" fmla="val 59184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24">
                <a:extLst>
                  <a:ext uri="{FF2B5EF4-FFF2-40B4-BE49-F238E27FC236}">
                    <a16:creationId xmlns:a16="http://schemas.microsoft.com/office/drawing/2014/main" id="{019D074F-AD78-5A81-FCA4-D9956A10CD5A}"/>
                  </a:ext>
                </a:extLst>
              </p:cNvPr>
              <p:cNvCxnSpPr>
                <a:cxnSpLocks/>
                <a:stCxn id="85" idx="6"/>
                <a:endCxn id="99" idx="2"/>
              </p:cNvCxnSpPr>
              <p:nvPr/>
            </p:nvCxnSpPr>
            <p:spPr>
              <a:xfrm>
                <a:off x="5260806" y="2484888"/>
                <a:ext cx="2996779" cy="2903459"/>
              </a:xfrm>
              <a:prstGeom prst="bentConnector3">
                <a:avLst>
                  <a:gd name="adj1" fmla="val 8165"/>
                </a:avLst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23">
                <a:extLst>
                  <a:ext uri="{FF2B5EF4-FFF2-40B4-BE49-F238E27FC236}">
                    <a16:creationId xmlns:a16="http://schemas.microsoft.com/office/drawing/2014/main" id="{36B5FA98-58E6-2DD2-5C6E-BC08AA62BA19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 flipV="1">
                <a:off x="5372021" y="3333867"/>
                <a:ext cx="316128" cy="50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DDFE8157-2E12-5B79-395D-8A11C774EF29}"/>
                  </a:ext>
                </a:extLst>
              </p:cNvPr>
              <p:cNvCxnSpPr>
                <a:cxnSpLocks/>
                <a:stCxn id="84" idx="6"/>
              </p:cNvCxnSpPr>
              <p:nvPr/>
            </p:nvCxnSpPr>
            <p:spPr>
              <a:xfrm>
                <a:off x="5267927" y="2836447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B2103019-6618-8A07-C430-B9A37487B4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806" y="3197058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D11B4350-8D86-D3B5-E33D-26B244D2F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806" y="3561499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B930B634-973E-6F58-3294-A971D215FD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5640" y="3898017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E3633428-E3D2-BBE7-18CF-B3B0813BC2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010" y="4205959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92B6982D-B894-40C2-DB35-F255ACF084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3952" y="4526401"/>
                <a:ext cx="232761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mit Pfeil 23">
                <a:extLst>
                  <a:ext uri="{FF2B5EF4-FFF2-40B4-BE49-F238E27FC236}">
                    <a16:creationId xmlns:a16="http://schemas.microsoft.com/office/drawing/2014/main" id="{6704407E-E6F7-0724-EA48-2B8C643FF03B}"/>
                  </a:ext>
                </a:extLst>
              </p:cNvPr>
              <p:cNvCxnSpPr>
                <a:cxnSpLocks/>
                <a:stCxn id="99" idx="0"/>
                <a:endCxn id="98" idx="1"/>
              </p:cNvCxnSpPr>
              <p:nvPr/>
            </p:nvCxnSpPr>
            <p:spPr>
              <a:xfrm flipV="1">
                <a:off x="10773666" y="5384531"/>
                <a:ext cx="370909" cy="381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Rechteck 97">
                    <a:extLst>
                      <a:ext uri="{FF2B5EF4-FFF2-40B4-BE49-F238E27FC236}">
                        <a16:creationId xmlns:a16="http://schemas.microsoft.com/office/drawing/2014/main" id="{5F8EE0A7-6F88-65EE-51C8-EF4FB676EBFE}"/>
                      </a:ext>
                    </a:extLst>
                  </p:cNvPr>
                  <p:cNvSpPr/>
                  <p:nvPr/>
                </p:nvSpPr>
                <p:spPr>
                  <a:xfrm>
                    <a:off x="11144575" y="5078531"/>
                    <a:ext cx="612000" cy="6120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2700" i="1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de-DE" sz="27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7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98" name="Rechteck 97">
                    <a:extLst>
                      <a:ext uri="{FF2B5EF4-FFF2-40B4-BE49-F238E27FC236}">
                        <a16:creationId xmlns:a16="http://schemas.microsoft.com/office/drawing/2014/main" id="{5F8EE0A7-6F88-65EE-51C8-EF4FB676EB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44575" y="5078531"/>
                    <a:ext cx="612000" cy="6120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rapezoid 98">
                    <a:extLst>
                      <a:ext uri="{FF2B5EF4-FFF2-40B4-BE49-F238E27FC236}">
                        <a16:creationId xmlns:a16="http://schemas.microsoft.com/office/drawing/2014/main" id="{013DCA64-CBA5-E57F-D7C7-99419AE68D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457428" y="4130306"/>
                    <a:ext cx="2116394" cy="2516081"/>
                  </a:xfrm>
                  <a:prstGeom prst="trapezoid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de-DE" sz="2700" dirty="0"/>
                      <a:t>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700" i="1">
                                <a:latin typeface="Cambria Math" panose="02040503050406030204" pitchFamily="18" charset="0"/>
                              </a:rPr>
                              <m:t>γ</m:t>
                            </m:r>
                          </m:sub>
                        </m:sSub>
                        <m:r>
                          <a:rPr lang="de-DE" sz="2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2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sz="27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de-DE" sz="2700" dirty="0"/>
                  </a:p>
                </p:txBody>
              </p:sp>
            </mc:Choice>
            <mc:Fallback xmlns="">
              <p:sp>
                <p:nvSpPr>
                  <p:cNvPr id="99" name="Trapezoid 98">
                    <a:extLst>
                      <a:ext uri="{FF2B5EF4-FFF2-40B4-BE49-F238E27FC236}">
                        <a16:creationId xmlns:a16="http://schemas.microsoft.com/office/drawing/2014/main" id="{013DCA64-CBA5-E57F-D7C7-99419AE68D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457428" y="4130306"/>
                    <a:ext cx="2116394" cy="2516081"/>
                  </a:xfrm>
                  <a:prstGeom prst="trapezoid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9">
                  <a:extLst>
                    <a:ext uri="{FF2B5EF4-FFF2-40B4-BE49-F238E27FC236}">
                      <a16:creationId xmlns:a16="http://schemas.microsoft.com/office/drawing/2014/main" id="{559B13E2-0AD1-4AE1-0B89-B1CE0254BDB6}"/>
                    </a:ext>
                  </a:extLst>
                </p:cNvPr>
                <p:cNvSpPr txBox="1"/>
                <p:nvPr/>
              </p:nvSpPr>
              <p:spPr>
                <a:xfrm>
                  <a:off x="172400" y="3701583"/>
                  <a:ext cx="951116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4076×3</m:t>
                            </m:r>
                          </m:sup>
                        </m:sSup>
                      </m:oMath>
                    </m:oMathPara>
                  </a14:m>
                  <a:endParaRPr lang="en-CA" sz="1500" dirty="0"/>
                </a:p>
              </p:txBody>
            </p:sp>
          </mc:Choice>
          <mc:Fallback xmlns="">
            <p:sp>
              <p:nvSpPr>
                <p:cNvPr id="55" name="TextBox 9">
                  <a:extLst>
                    <a:ext uri="{FF2B5EF4-FFF2-40B4-BE49-F238E27FC236}">
                      <a16:creationId xmlns:a16="http://schemas.microsoft.com/office/drawing/2014/main" id="{559B13E2-0AD1-4AE1-0B89-B1CE0254B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400" y="3701583"/>
                  <a:ext cx="951116" cy="307776"/>
                </a:xfrm>
                <a:prstGeom prst="rect">
                  <a:avLst/>
                </a:prstGeom>
                <a:blipFill>
                  <a:blip r:embed="rId11"/>
                  <a:stretch>
                    <a:fillRect l="-5128" r="-1709" b="-789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9">
              <a:extLst>
                <a:ext uri="{FF2B5EF4-FFF2-40B4-BE49-F238E27FC236}">
                  <a16:creationId xmlns:a16="http://schemas.microsoft.com/office/drawing/2014/main" id="{9F148A6A-1AAA-D7D1-6FE6-EE9323D9500B}"/>
                </a:ext>
              </a:extLst>
            </p:cNvPr>
            <p:cNvSpPr txBox="1"/>
            <p:nvPr/>
          </p:nvSpPr>
          <p:spPr>
            <a:xfrm>
              <a:off x="175713" y="3701583"/>
              <a:ext cx="87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CA" sz="15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9">
                  <a:extLst>
                    <a:ext uri="{FF2B5EF4-FFF2-40B4-BE49-F238E27FC236}">
                      <a16:creationId xmlns:a16="http://schemas.microsoft.com/office/drawing/2014/main" id="{D062A002-93D5-2EE2-B68C-E6ABFDCF8C83}"/>
                    </a:ext>
                  </a:extLst>
                </p:cNvPr>
                <p:cNvSpPr txBox="1"/>
                <p:nvPr/>
              </p:nvSpPr>
              <p:spPr>
                <a:xfrm>
                  <a:off x="3980092" y="3089059"/>
                  <a:ext cx="483979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oMath>
                    </m:oMathPara>
                  </a14:m>
                  <a:endParaRPr lang="en-CA" sz="1500" dirty="0"/>
                </a:p>
              </p:txBody>
            </p:sp>
          </mc:Choice>
          <mc:Fallback xmlns="">
            <p:sp>
              <p:nvSpPr>
                <p:cNvPr id="57" name="TextBox 9">
                  <a:extLst>
                    <a:ext uri="{FF2B5EF4-FFF2-40B4-BE49-F238E27FC236}">
                      <a16:creationId xmlns:a16="http://schemas.microsoft.com/office/drawing/2014/main" id="{D062A002-93D5-2EE2-B68C-E6ABFDCF8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092" y="3089059"/>
                  <a:ext cx="483979" cy="307776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667" b="-789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9">
                  <a:extLst>
                    <a:ext uri="{FF2B5EF4-FFF2-40B4-BE49-F238E27FC236}">
                      <a16:creationId xmlns:a16="http://schemas.microsoft.com/office/drawing/2014/main" id="{5D7912BA-BF11-CEEC-C290-9DF4AC4AB6E0}"/>
                    </a:ext>
                  </a:extLst>
                </p:cNvPr>
                <p:cNvSpPr txBox="1"/>
                <p:nvPr/>
              </p:nvSpPr>
              <p:spPr>
                <a:xfrm>
                  <a:off x="3968591" y="4275676"/>
                  <a:ext cx="483979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oMath>
                    </m:oMathPara>
                  </a14:m>
                  <a:endParaRPr lang="en-CA" sz="1500" dirty="0"/>
                </a:p>
              </p:txBody>
            </p:sp>
          </mc:Choice>
          <mc:Fallback xmlns="">
            <p:sp>
              <p:nvSpPr>
                <p:cNvPr id="58" name="TextBox 9">
                  <a:extLst>
                    <a:ext uri="{FF2B5EF4-FFF2-40B4-BE49-F238E27FC236}">
                      <a16:creationId xmlns:a16="http://schemas.microsoft.com/office/drawing/2014/main" id="{5D7912BA-BF11-CEEC-C290-9DF4AC4AB6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591" y="4275676"/>
                  <a:ext cx="483979" cy="307776"/>
                </a:xfrm>
                <a:prstGeom prst="rect">
                  <a:avLst/>
                </a:prstGeom>
                <a:blipFill>
                  <a:blip r:embed="rId13"/>
                  <a:stretch>
                    <a:fillRect l="-10169" r="-3390" b="-789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9">
                  <a:extLst>
                    <a:ext uri="{FF2B5EF4-FFF2-40B4-BE49-F238E27FC236}">
                      <a16:creationId xmlns:a16="http://schemas.microsoft.com/office/drawing/2014/main" id="{3557921B-10D9-8E66-6E42-05C8752B20F1}"/>
                    </a:ext>
                  </a:extLst>
                </p:cNvPr>
                <p:cNvSpPr txBox="1"/>
                <p:nvPr/>
              </p:nvSpPr>
              <p:spPr>
                <a:xfrm>
                  <a:off x="4931085" y="5190475"/>
                  <a:ext cx="483979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</m:oMath>
                    </m:oMathPara>
                  </a14:m>
                  <a:endParaRPr lang="en-CA" sz="1500" dirty="0"/>
                </a:p>
              </p:txBody>
            </p:sp>
          </mc:Choice>
          <mc:Fallback xmlns="">
            <p:sp>
              <p:nvSpPr>
                <p:cNvPr id="59" name="TextBox 9">
                  <a:extLst>
                    <a:ext uri="{FF2B5EF4-FFF2-40B4-BE49-F238E27FC236}">
                      <a16:creationId xmlns:a16="http://schemas.microsoft.com/office/drawing/2014/main" id="{3557921B-10D9-8E66-6E42-05C8752B2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1085" y="5190475"/>
                  <a:ext cx="483979" cy="307776"/>
                </a:xfrm>
                <a:prstGeom prst="rect">
                  <a:avLst/>
                </a:prstGeom>
                <a:blipFill>
                  <a:blip r:embed="rId14"/>
                  <a:stretch>
                    <a:fillRect l="-10000" r="-1667" b="-789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9">
                  <a:extLst>
                    <a:ext uri="{FF2B5EF4-FFF2-40B4-BE49-F238E27FC236}">
                      <a16:creationId xmlns:a16="http://schemas.microsoft.com/office/drawing/2014/main" id="{C92FA20A-73F8-D414-A611-166F801E55A6}"/>
                    </a:ext>
                  </a:extLst>
                </p:cNvPr>
                <p:cNvSpPr txBox="1"/>
                <p:nvPr/>
              </p:nvSpPr>
              <p:spPr>
                <a:xfrm>
                  <a:off x="8128710" y="3691579"/>
                  <a:ext cx="951116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500" i="1">
                                <a:latin typeface="Cambria Math" panose="02040503050406030204" pitchFamily="18" charset="0"/>
                              </a:rPr>
                              <m:t>4076×3</m:t>
                            </m:r>
                          </m:sup>
                        </m:sSup>
                      </m:oMath>
                    </m:oMathPara>
                  </a14:m>
                  <a:endParaRPr lang="en-CA" sz="1500" dirty="0"/>
                </a:p>
              </p:txBody>
            </p:sp>
          </mc:Choice>
          <mc:Fallback xmlns="">
            <p:sp>
              <p:nvSpPr>
                <p:cNvPr id="60" name="TextBox 9">
                  <a:extLst>
                    <a:ext uri="{FF2B5EF4-FFF2-40B4-BE49-F238E27FC236}">
                      <a16:creationId xmlns:a16="http://schemas.microsoft.com/office/drawing/2014/main" id="{C92FA20A-73F8-D414-A611-166F801E5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8710" y="3691579"/>
                  <a:ext cx="951116" cy="307776"/>
                </a:xfrm>
                <a:prstGeom prst="rect">
                  <a:avLst/>
                </a:prstGeom>
                <a:blipFill>
                  <a:blip r:embed="rId15"/>
                  <a:stretch>
                    <a:fillRect l="-5128" t="-2703" r="-1709" b="-108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" name="Textfeld 105">
            <a:extLst>
              <a:ext uri="{FF2B5EF4-FFF2-40B4-BE49-F238E27FC236}">
                <a16:creationId xmlns:a16="http://schemas.microsoft.com/office/drawing/2014/main" id="{165B2E25-ED28-0C9A-36AC-2B092826AF6A}"/>
              </a:ext>
            </a:extLst>
          </p:cNvPr>
          <p:cNvSpPr txBox="1"/>
          <p:nvPr/>
        </p:nvSpPr>
        <p:spPr>
          <a:xfrm>
            <a:off x="241169" y="6079943"/>
            <a:ext cx="622160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[1] </a:t>
            </a:r>
            <a:r>
              <a:rPr lang="en-US" sz="1600" dirty="0"/>
              <a:t>Guided Variational Autoencoder for Disentanglement Learning</a:t>
            </a:r>
            <a:endParaRPr lang="de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7950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5709136" y="1309835"/>
            <a:ext cx="514703" cy="2788975"/>
          </a:xfrm>
          <a:prstGeom prst="bentConnector3">
            <a:avLst>
              <a:gd name="adj1" fmla="val 71534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919479" y="1309153"/>
            <a:ext cx="514703" cy="2790341"/>
          </a:xfrm>
          <a:prstGeom prst="bentConnector3">
            <a:avLst>
              <a:gd name="adj1" fmla="val 71534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102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7C9B8339-4F78-212B-E33F-3F26D5DEBC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1524000"/>
                <a:ext cx="8508999" cy="4937760"/>
              </a:xfrm>
            </p:spPr>
            <p:txBody>
              <a:bodyPr/>
              <a:lstStyle/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Reconstruction</a:t>
                </a:r>
                <a:r>
                  <a:rPr lang="en-US" sz="1600" dirty="0">
                    <a:latin typeface="+mn-lt"/>
                  </a:rPr>
                  <a:t> (Euclidean Distance, Hausdorff Distance, Average Surface Distance?)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      </a:t>
                </a:r>
                <a:r>
                  <a:rPr lang="en-US" u="sng" dirty="0"/>
                  <a:t>Encoding</a:t>
                </a:r>
                <a:r>
                  <a:rPr lang="en-US" dirty="0"/>
                  <a:t> (PCA, VAE)       </a:t>
                </a:r>
                <a:r>
                  <a:rPr lang="en-US" u="sng" dirty="0"/>
                  <a:t>Decoding</a:t>
                </a:r>
                <a:r>
                  <a:rPr lang="en-US" dirty="0"/>
                  <a:t> (PCA, VAE)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  <a:p>
                <a:pPr lvl="2" indent="0">
                  <a:buNone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Disentanglement</a:t>
                </a:r>
                <a:r>
                  <a:rPr lang="en-US" sz="1600" dirty="0">
                    <a:latin typeface="+mn-lt"/>
                  </a:rPr>
                  <a:t> (SAP Score)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Latent Space</a:t>
                </a: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Correlation</a:t>
                </a:r>
                <a:r>
                  <a:rPr lang="en-US" sz="1600" dirty="0">
                    <a:latin typeface="+mn-lt"/>
                  </a:rPr>
                  <a:t> (Pearson Correlation Coefficient</a:t>
                </a:r>
                <a:r>
                  <a:rPr lang="en-US" dirty="0"/>
                  <a:t>)</a:t>
                </a:r>
                <a:endParaRPr lang="en-US" sz="1600" dirty="0">
                  <a:latin typeface="+mn-lt"/>
                </a:endParaRP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Latent Variable &amp; Demographic Factor</a:t>
                </a: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Synthetic Data</a:t>
                </a:r>
                <a:r>
                  <a:rPr lang="en-US" sz="1600" dirty="0">
                    <a:latin typeface="+mn-lt"/>
                  </a:rPr>
                  <a:t> (Box Bump, Torus Bump)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Isolate known variability factor</a:t>
                </a: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Nearest Neighbor</a:t>
                </a:r>
                <a:r>
                  <a:rPr lang="en-US" sz="1600" dirty="0">
                    <a:latin typeface="+mn-lt"/>
                  </a:rPr>
                  <a:t> (Latent Space)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patients of same/similar demographic factor cluster?</a:t>
                </a: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+mn-lt"/>
                  </a:rPr>
                  <a:t>External evaluation</a:t>
                </a:r>
                <a:r>
                  <a:rPr lang="en-US" sz="1600" dirty="0">
                    <a:latin typeface="+mn-lt"/>
                  </a:rPr>
                  <a:t> (existing Literature)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findings coincide with results of existing literature?</a:t>
                </a:r>
                <a:endParaRPr lang="en-US" dirty="0">
                  <a:latin typeface="+mn-lt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7C9B8339-4F78-212B-E33F-3F26D5DEB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1524000"/>
                <a:ext cx="8508999" cy="4937760"/>
              </a:xfrm>
              <a:blipFill>
                <a:blip r:embed="rId2"/>
                <a:stretch>
                  <a:fillRect l="-1361" t="-988" b="-16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6DB31B4-64BF-227F-A274-6085FC26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CA4D765-BB6C-D98E-FD29-930CB242FD0D}"/>
              </a:ext>
            </a:extLst>
          </p:cNvPr>
          <p:cNvCxnSpPr>
            <a:cxnSpLocks/>
          </p:cNvCxnSpPr>
          <p:nvPr/>
        </p:nvCxnSpPr>
        <p:spPr>
          <a:xfrm>
            <a:off x="1162050" y="1971675"/>
            <a:ext cx="27622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4601EA4-0419-8191-1A2A-D8BD273A7822}"/>
              </a:ext>
            </a:extLst>
          </p:cNvPr>
          <p:cNvCxnSpPr>
            <a:cxnSpLocks/>
          </p:cNvCxnSpPr>
          <p:nvPr/>
        </p:nvCxnSpPr>
        <p:spPr>
          <a:xfrm>
            <a:off x="3514725" y="1962150"/>
            <a:ext cx="27622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7216D63-029C-7C98-F483-D3BC1CB2DD53}"/>
              </a:ext>
            </a:extLst>
          </p:cNvPr>
          <p:cNvCxnSpPr>
            <a:cxnSpLocks/>
          </p:cNvCxnSpPr>
          <p:nvPr/>
        </p:nvCxnSpPr>
        <p:spPr>
          <a:xfrm>
            <a:off x="5905500" y="1971675"/>
            <a:ext cx="27622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92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5709136" y="1309835"/>
            <a:ext cx="514703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919479" y="1309153"/>
            <a:ext cx="514703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339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128 </a:t>
            </a:r>
            <a:r>
              <a:rPr lang="de-DE" dirty="0" err="1"/>
              <a:t>Particles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096D39A4-5814-2966-4299-2AC90C5C5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39696"/>
              </p:ext>
            </p:extLst>
          </p:nvPr>
        </p:nvGraphicFramePr>
        <p:xfrm>
          <a:off x="622510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3865008764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96725663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left</a:t>
                      </a:r>
                      <a:r>
                        <a:rPr lang="de-DE" b="1" dirty="0">
                          <a:effectLst/>
                        </a:rPr>
                        <a:t> </a:t>
                      </a:r>
                      <a:r>
                        <a:rPr lang="de-DE" b="1" dirty="0" err="1">
                          <a:effectLst/>
                        </a:rPr>
                        <a:t>hippocampus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569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433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1.911934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127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0.544364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048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0.994431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298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1.539933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198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1.826775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87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2.161419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059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5.761616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178955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27C4DD40-4D70-2B0C-9F30-B5B8A61E1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866599"/>
              </p:ext>
            </p:extLst>
          </p:nvPr>
        </p:nvGraphicFramePr>
        <p:xfrm>
          <a:off x="3435790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964571861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264359707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right</a:t>
                      </a:r>
                      <a:r>
                        <a:rPr lang="de-DE" b="1" dirty="0">
                          <a:effectLst/>
                        </a:rPr>
                        <a:t> </a:t>
                      </a:r>
                      <a:r>
                        <a:rPr lang="de-DE" b="1" dirty="0" err="1">
                          <a:effectLst/>
                        </a:rPr>
                        <a:t>hippocampus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8521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7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1.880930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427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0.728277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4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0.944780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803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1.463483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1.739056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444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2.112896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016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10.07225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3800"/>
                  </a:ext>
                </a:extLst>
              </a:tr>
            </a:tbl>
          </a:graphicData>
        </a:graphic>
      </p:graphicFrame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C4D55421-C41E-91F9-8504-A435197FA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438697"/>
              </p:ext>
            </p:extLst>
          </p:nvPr>
        </p:nvGraphicFramePr>
        <p:xfrm>
          <a:off x="6249070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2736217712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123093856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left+right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528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139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3.792864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01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1.053466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559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2.205766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774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3.162045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998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3.611618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3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4.157137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455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11.66452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582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250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128 </a:t>
            </a:r>
            <a:r>
              <a:rPr lang="de-DE" dirty="0" err="1"/>
              <a:t>Particles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83161BA-9E57-D67B-76E2-654E69FCA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69" y="2044760"/>
            <a:ext cx="5630061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7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128 </a:t>
            </a:r>
            <a:r>
              <a:rPr lang="de-DE" dirty="0" err="1"/>
              <a:t>Particles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AE76475-E156-5FF2-77F8-309A7716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055" y="1750635"/>
            <a:ext cx="4867213" cy="442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5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128 </a:t>
            </a:r>
            <a:r>
              <a:rPr lang="de-DE" dirty="0" err="1"/>
              <a:t>Particles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Best </a:t>
            </a:r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5420F1E-AED5-8A6B-1254-ABFB6458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56" y="1762188"/>
            <a:ext cx="4518538" cy="41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26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256 </a:t>
            </a:r>
            <a:r>
              <a:rPr lang="de-DE" dirty="0" err="1"/>
              <a:t>Particles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E2A51A9-EB4D-E012-1CA2-952C76B62839}"/>
              </a:ext>
            </a:extLst>
          </p:cNvPr>
          <p:cNvGraphicFramePr>
            <a:graphicFrameLocks noGrp="1"/>
          </p:cNvGraphicFramePr>
          <p:nvPr/>
        </p:nvGraphicFramePr>
        <p:xfrm>
          <a:off x="604403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2045743364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364285088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left</a:t>
                      </a:r>
                      <a:r>
                        <a:rPr lang="de-DE" b="1" dirty="0">
                          <a:effectLst/>
                        </a:rPr>
                        <a:t> </a:t>
                      </a:r>
                      <a:r>
                        <a:rPr lang="de-DE" b="1" dirty="0" err="1">
                          <a:effectLst/>
                        </a:rPr>
                        <a:t>hippocampus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0094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2146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1.492576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2029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0.544053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348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0.731870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6850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1.209811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397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1.382551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1800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1.621278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60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5.933058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8583503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949BA165-3B3C-7522-C20E-E75647A80F04}"/>
              </a:ext>
            </a:extLst>
          </p:cNvPr>
          <p:cNvGraphicFramePr>
            <a:graphicFrameLocks noGrp="1"/>
          </p:cNvGraphicFramePr>
          <p:nvPr/>
        </p:nvGraphicFramePr>
        <p:xfrm>
          <a:off x="3162136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3319932922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313526497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right</a:t>
                      </a:r>
                      <a:r>
                        <a:rPr lang="de-DE" b="1" dirty="0">
                          <a:effectLst/>
                        </a:rPr>
                        <a:t> </a:t>
                      </a:r>
                      <a:r>
                        <a:rPr lang="de-DE" b="1" dirty="0" err="1">
                          <a:effectLst/>
                        </a:rPr>
                        <a:t>hippocampus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977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524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1.496831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63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0.530433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197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0.830350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85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1.193992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45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1.390820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132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1.621889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89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4.807875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64506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F0D71D9-A102-6C41-1EF3-46F0DCC7C7EB}"/>
              </a:ext>
            </a:extLst>
          </p:cNvPr>
          <p:cNvGraphicFramePr>
            <a:graphicFrameLocks noGrp="1"/>
          </p:cNvGraphicFramePr>
          <p:nvPr/>
        </p:nvGraphicFramePr>
        <p:xfrm>
          <a:off x="5719869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2858800281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311019130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left+right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0922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9744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2.989408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688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0.934428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696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1.714106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0759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2.517441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89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2.819683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7983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3.170500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6402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10.36046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0050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168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256 </a:t>
            </a:r>
            <a:r>
              <a:rPr lang="de-DE" dirty="0" err="1"/>
              <a:t>Particles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161FE3-CA72-1C34-A332-4422DAAD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54" y="2059050"/>
            <a:ext cx="5496692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2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256 </a:t>
            </a:r>
            <a:r>
              <a:rPr lang="de-DE" dirty="0" err="1"/>
              <a:t>Particles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D77B7-22BF-92DA-3349-6FFEFFFD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2" y="1750635"/>
            <a:ext cx="4523773" cy="42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32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256 </a:t>
            </a:r>
            <a:r>
              <a:rPr lang="de-DE" dirty="0" err="1"/>
              <a:t>Particles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Best </a:t>
            </a:r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22A23D4-8715-2252-A7BB-74448F64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2" y="1750635"/>
            <a:ext cx="5096496" cy="469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0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512 </a:t>
            </a:r>
            <a:r>
              <a:rPr lang="de-DE" dirty="0" err="1"/>
              <a:t>Particles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3898BAE-EA72-64C7-36B2-BF4694317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124175"/>
              </p:ext>
            </p:extLst>
          </p:nvPr>
        </p:nvGraphicFramePr>
        <p:xfrm>
          <a:off x="685885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851026">
                  <a:extLst>
                    <a:ext uri="{9D8B030D-6E8A-4147-A177-3AD203B41FA5}">
                      <a16:colId xmlns:a16="http://schemas.microsoft.com/office/drawing/2014/main" val="616605050"/>
                    </a:ext>
                  </a:extLst>
                </a:gridCol>
                <a:gridCol w="1421394">
                  <a:extLst>
                    <a:ext uri="{9D8B030D-6E8A-4147-A177-3AD203B41FA5}">
                      <a16:colId xmlns:a16="http://schemas.microsoft.com/office/drawing/2014/main" val="6408734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b="1" dirty="0" err="1">
                          <a:effectLst/>
                        </a:rPr>
                        <a:t>left</a:t>
                      </a:r>
                      <a:r>
                        <a:rPr lang="de-DE" b="1" dirty="0">
                          <a:effectLst/>
                        </a:rPr>
                        <a:t> </a:t>
                      </a:r>
                      <a:r>
                        <a:rPr lang="de-DE" b="1" dirty="0" err="1">
                          <a:effectLst/>
                        </a:rPr>
                        <a:t>hippocampus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867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98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mean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1.425057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115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0.519784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70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0.767203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256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1.171511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030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1.341203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765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1.538682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764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8.049070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11785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2D24825-348F-7ECE-4AE6-9C58EBB11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824982"/>
              </p:ext>
            </p:extLst>
          </p:nvPr>
        </p:nvGraphicFramePr>
        <p:xfrm>
          <a:off x="3435790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1834865511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112640035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de-DE" b="1" dirty="0" err="1">
                          <a:effectLst/>
                        </a:rPr>
                        <a:t>right</a:t>
                      </a:r>
                      <a:r>
                        <a:rPr lang="de-DE" b="1" dirty="0">
                          <a:effectLst/>
                        </a:rPr>
                        <a:t> </a:t>
                      </a:r>
                      <a:r>
                        <a:rPr lang="de-DE" b="1" dirty="0" err="1">
                          <a:effectLst/>
                        </a:rPr>
                        <a:t>hippocampus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070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0907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1.436473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337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std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0.527689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2822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0.790931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4219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1.156270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634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1.325273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386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1.559751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9726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6.575357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3281870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CF283C36-C572-0B5E-E4BE-6837C6DC5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24804"/>
              </p:ext>
            </p:extLst>
          </p:nvPr>
        </p:nvGraphicFramePr>
        <p:xfrm>
          <a:off x="6185695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2601121088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57115048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left+right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8273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814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2.861529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438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0.879865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58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1.647571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02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2.444044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634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2.693581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437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3.061921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109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max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10.97323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434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737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512 </a:t>
            </a:r>
            <a:r>
              <a:rPr lang="de-DE" dirty="0" err="1"/>
              <a:t>Particles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66CC5C-2FCE-7578-BA5E-7140B2D8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14" y="2142007"/>
            <a:ext cx="5650971" cy="42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9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68AC622-C9AE-757A-BBF1-111087B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hippocampus segmentations</a:t>
            </a:r>
            <a:r>
              <a:rPr lang="en-US" baseline="300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mm isotropic voxel size</a:t>
            </a:r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[1]: </a:t>
            </a:r>
            <a:r>
              <a:rPr lang="en-US" sz="1800" b="0" i="0" u="none" strike="noStrike" baseline="0" dirty="0">
                <a:latin typeface="NimbusRomNo9L-Regu"/>
              </a:rPr>
              <a:t>Hippocampus segmentation on high resolution diffusion MRI (</a:t>
            </a:r>
            <a:r>
              <a:rPr lang="en-US" sz="1800" b="0" i="0" u="none" strike="noStrike" baseline="0" dirty="0" err="1">
                <a:latin typeface="NimbusRomNo9L-Regu"/>
              </a:rPr>
              <a:t>Efird</a:t>
            </a:r>
            <a:r>
              <a:rPr lang="en-US" sz="1800" b="0" i="0" u="none" strike="noStrike" baseline="0" dirty="0">
                <a:latin typeface="NimbusRomNo9L-Regu"/>
              </a:rPr>
              <a:t> et al.)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E0E3EC7-34E7-E702-705C-2636315BB1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9DF9EE-0219-CF73-7211-D7609F846A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3AB3B09-6732-C0E5-11B1-34DA8B0E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A8128A8-2162-DD52-1B49-90C82E146D3F}"/>
              </a:ext>
            </a:extLst>
          </p:cNvPr>
          <p:cNvGrpSpPr/>
          <p:nvPr/>
        </p:nvGrpSpPr>
        <p:grpSpPr>
          <a:xfrm>
            <a:off x="2001187" y="2373857"/>
            <a:ext cx="5141625" cy="3489808"/>
            <a:chOff x="2026644" y="2209133"/>
            <a:chExt cx="4538058" cy="2897021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D3FA220B-C5CE-D587-96DC-CAF8E4000ABB}"/>
                </a:ext>
              </a:extLst>
            </p:cNvPr>
            <p:cNvGrpSpPr/>
            <p:nvPr/>
          </p:nvGrpSpPr>
          <p:grpSpPr>
            <a:xfrm>
              <a:off x="2026644" y="2209133"/>
              <a:ext cx="3867376" cy="2897021"/>
              <a:chOff x="2018018" y="2511058"/>
              <a:chExt cx="3867376" cy="2897021"/>
            </a:xfrm>
          </p:grpSpPr>
          <p:sp>
            <p:nvSpPr>
              <p:cNvPr id="6" name="Würfel 5">
                <a:extLst>
                  <a:ext uri="{FF2B5EF4-FFF2-40B4-BE49-F238E27FC236}">
                    <a16:creationId xmlns:a16="http://schemas.microsoft.com/office/drawing/2014/main" id="{268389C9-066E-649B-3445-4CB6AF813FA3}"/>
                  </a:ext>
                </a:extLst>
              </p:cNvPr>
              <p:cNvSpPr/>
              <p:nvPr/>
            </p:nvSpPr>
            <p:spPr>
              <a:xfrm>
                <a:off x="3113781" y="4010087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" name="Würfel 6">
                <a:extLst>
                  <a:ext uri="{FF2B5EF4-FFF2-40B4-BE49-F238E27FC236}">
                    <a16:creationId xmlns:a16="http://schemas.microsoft.com/office/drawing/2014/main" id="{6828F7F0-A57F-F2B1-CBD8-A8F664AEE415}"/>
                  </a:ext>
                </a:extLst>
              </p:cNvPr>
              <p:cNvSpPr/>
              <p:nvPr/>
            </p:nvSpPr>
            <p:spPr>
              <a:xfrm>
                <a:off x="3113781" y="3931578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" name="Würfel 7">
                <a:extLst>
                  <a:ext uri="{FF2B5EF4-FFF2-40B4-BE49-F238E27FC236}">
                    <a16:creationId xmlns:a16="http://schemas.microsoft.com/office/drawing/2014/main" id="{217BD027-678E-F25D-2676-171BDF1B23B7}"/>
                  </a:ext>
                </a:extLst>
              </p:cNvPr>
              <p:cNvSpPr/>
              <p:nvPr/>
            </p:nvSpPr>
            <p:spPr>
              <a:xfrm>
                <a:off x="3113781" y="3857012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9" name="Würfel 8">
                <a:extLst>
                  <a:ext uri="{FF2B5EF4-FFF2-40B4-BE49-F238E27FC236}">
                    <a16:creationId xmlns:a16="http://schemas.microsoft.com/office/drawing/2014/main" id="{B5475D49-334D-AEA6-1CE0-2897D9572E08}"/>
                  </a:ext>
                </a:extLst>
              </p:cNvPr>
              <p:cNvSpPr/>
              <p:nvPr/>
            </p:nvSpPr>
            <p:spPr>
              <a:xfrm>
                <a:off x="3113781" y="3778503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" name="Würfel 9">
                <a:extLst>
                  <a:ext uri="{FF2B5EF4-FFF2-40B4-BE49-F238E27FC236}">
                    <a16:creationId xmlns:a16="http://schemas.microsoft.com/office/drawing/2014/main" id="{61D1C275-F18B-0981-848B-1C61F50B0795}"/>
                  </a:ext>
                </a:extLst>
              </p:cNvPr>
              <p:cNvSpPr/>
              <p:nvPr/>
            </p:nvSpPr>
            <p:spPr>
              <a:xfrm>
                <a:off x="3113781" y="3697825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" name="Würfel 10">
                <a:extLst>
                  <a:ext uri="{FF2B5EF4-FFF2-40B4-BE49-F238E27FC236}">
                    <a16:creationId xmlns:a16="http://schemas.microsoft.com/office/drawing/2014/main" id="{573991CB-3C7B-2AF9-3A96-4C233CA004EE}"/>
                  </a:ext>
                </a:extLst>
              </p:cNvPr>
              <p:cNvSpPr/>
              <p:nvPr/>
            </p:nvSpPr>
            <p:spPr>
              <a:xfrm>
                <a:off x="3113781" y="3619316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" name="Würfel 11">
                <a:extLst>
                  <a:ext uri="{FF2B5EF4-FFF2-40B4-BE49-F238E27FC236}">
                    <a16:creationId xmlns:a16="http://schemas.microsoft.com/office/drawing/2014/main" id="{BB83189D-6781-7805-45D6-21C06018499A}"/>
                  </a:ext>
                </a:extLst>
              </p:cNvPr>
              <p:cNvSpPr/>
              <p:nvPr/>
            </p:nvSpPr>
            <p:spPr>
              <a:xfrm>
                <a:off x="3113781" y="3544750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Würfel 12">
                <a:extLst>
                  <a:ext uri="{FF2B5EF4-FFF2-40B4-BE49-F238E27FC236}">
                    <a16:creationId xmlns:a16="http://schemas.microsoft.com/office/drawing/2014/main" id="{5CC6EF15-3AC9-50CA-F5D4-22FF6F41F057}"/>
                  </a:ext>
                </a:extLst>
              </p:cNvPr>
              <p:cNvSpPr/>
              <p:nvPr/>
            </p:nvSpPr>
            <p:spPr>
              <a:xfrm>
                <a:off x="3113781" y="3466241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" name="Würfel 13">
                <a:extLst>
                  <a:ext uri="{FF2B5EF4-FFF2-40B4-BE49-F238E27FC236}">
                    <a16:creationId xmlns:a16="http://schemas.microsoft.com/office/drawing/2014/main" id="{22604FA3-814A-09A1-FC25-3F03CB47D630}"/>
                  </a:ext>
                </a:extLst>
              </p:cNvPr>
              <p:cNvSpPr/>
              <p:nvPr/>
            </p:nvSpPr>
            <p:spPr>
              <a:xfrm>
                <a:off x="3113781" y="3384478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5" name="Würfel 14">
                <a:extLst>
                  <a:ext uri="{FF2B5EF4-FFF2-40B4-BE49-F238E27FC236}">
                    <a16:creationId xmlns:a16="http://schemas.microsoft.com/office/drawing/2014/main" id="{12C79BC7-BC46-8821-9A7E-7D315B81C94A}"/>
                  </a:ext>
                </a:extLst>
              </p:cNvPr>
              <p:cNvSpPr/>
              <p:nvPr/>
            </p:nvSpPr>
            <p:spPr>
              <a:xfrm>
                <a:off x="3113781" y="3305969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Würfel 15">
                <a:extLst>
                  <a:ext uri="{FF2B5EF4-FFF2-40B4-BE49-F238E27FC236}">
                    <a16:creationId xmlns:a16="http://schemas.microsoft.com/office/drawing/2014/main" id="{662A9BCD-430B-A3E1-9C93-FF66102AA31A}"/>
                  </a:ext>
                </a:extLst>
              </p:cNvPr>
              <p:cNvSpPr/>
              <p:nvPr/>
            </p:nvSpPr>
            <p:spPr>
              <a:xfrm>
                <a:off x="3113781" y="3231403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Würfel 16">
                <a:extLst>
                  <a:ext uri="{FF2B5EF4-FFF2-40B4-BE49-F238E27FC236}">
                    <a16:creationId xmlns:a16="http://schemas.microsoft.com/office/drawing/2014/main" id="{B4F3EDD7-1CC4-6837-DE58-8AAEEDD3C1FA}"/>
                  </a:ext>
                </a:extLst>
              </p:cNvPr>
              <p:cNvSpPr/>
              <p:nvPr/>
            </p:nvSpPr>
            <p:spPr>
              <a:xfrm>
                <a:off x="3113781" y="3152894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" name="Würfel 17">
                <a:extLst>
                  <a:ext uri="{FF2B5EF4-FFF2-40B4-BE49-F238E27FC236}">
                    <a16:creationId xmlns:a16="http://schemas.microsoft.com/office/drawing/2014/main" id="{12E0C87F-C62E-45AE-0D1C-074A914B2564}"/>
                  </a:ext>
                </a:extLst>
              </p:cNvPr>
              <p:cNvSpPr/>
              <p:nvPr/>
            </p:nvSpPr>
            <p:spPr>
              <a:xfrm>
                <a:off x="3113781" y="3074187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" name="Würfel 18">
                <a:extLst>
                  <a:ext uri="{FF2B5EF4-FFF2-40B4-BE49-F238E27FC236}">
                    <a16:creationId xmlns:a16="http://schemas.microsoft.com/office/drawing/2014/main" id="{9C7B2DC7-ABA2-EAEC-0E12-FA5FC7961A70}"/>
                  </a:ext>
                </a:extLst>
              </p:cNvPr>
              <p:cNvSpPr/>
              <p:nvPr/>
            </p:nvSpPr>
            <p:spPr>
              <a:xfrm>
                <a:off x="3113781" y="2995678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Würfel 19">
                <a:extLst>
                  <a:ext uri="{FF2B5EF4-FFF2-40B4-BE49-F238E27FC236}">
                    <a16:creationId xmlns:a16="http://schemas.microsoft.com/office/drawing/2014/main" id="{F0C69E7A-C55F-89E6-8CAD-E93BC51FA501}"/>
                  </a:ext>
                </a:extLst>
              </p:cNvPr>
              <p:cNvSpPr/>
              <p:nvPr/>
            </p:nvSpPr>
            <p:spPr>
              <a:xfrm>
                <a:off x="3113781" y="2921112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1" name="Würfel 20">
                <a:extLst>
                  <a:ext uri="{FF2B5EF4-FFF2-40B4-BE49-F238E27FC236}">
                    <a16:creationId xmlns:a16="http://schemas.microsoft.com/office/drawing/2014/main" id="{7E09A737-7A65-04E8-FA52-4B99D91FFB1D}"/>
                  </a:ext>
                </a:extLst>
              </p:cNvPr>
              <p:cNvSpPr/>
              <p:nvPr/>
            </p:nvSpPr>
            <p:spPr>
              <a:xfrm>
                <a:off x="3104545" y="2842603"/>
                <a:ext cx="2263612" cy="777600"/>
              </a:xfrm>
              <a:prstGeom prst="cube">
                <a:avLst>
                  <a:gd name="adj" fmla="val 94611"/>
                </a:avLst>
              </a:prstGeom>
              <a:ln w="127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>
                  <a:solidFill>
                    <a:schemeClr val="tx1"/>
                  </a:solidFill>
                </a:endParaRPr>
              </a:p>
              <a:p>
                <a:pPr algn="ctr"/>
                <a:endParaRPr lang="de-DE" sz="1400" dirty="0"/>
              </a:p>
              <a:p>
                <a:pPr algn="ctr"/>
                <a:endParaRPr lang="de-DE" sz="1400" dirty="0"/>
              </a:p>
              <a:p>
                <a:pPr algn="ctr"/>
                <a:endParaRPr lang="de-DE" sz="1400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FECA2F5C-0154-AFF3-4E2F-F049B45F7E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781" y="5057680"/>
                <a:ext cx="152791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9F997FC-86DE-E8FB-7BF5-2EB7C43B53DE}"/>
                  </a:ext>
                </a:extLst>
              </p:cNvPr>
              <p:cNvSpPr txBox="1"/>
              <p:nvPr/>
            </p:nvSpPr>
            <p:spPr>
              <a:xfrm>
                <a:off x="3373103" y="5038747"/>
                <a:ext cx="2512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220 mm</a:t>
                </a:r>
              </a:p>
            </p:txBody>
          </p: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86D8575C-ECE1-C91A-B58D-230CC22E1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0309" y="4099012"/>
                <a:ext cx="735695" cy="73569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B7510112-D1C0-81FC-93EA-09E80CBC8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5927" y="3619316"/>
                <a:ext cx="9236" cy="11674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E1F30042-2ABA-DB7C-7ECE-13BFF609A257}"/>
                  </a:ext>
                </a:extLst>
              </p:cNvPr>
              <p:cNvSpPr txBox="1"/>
              <p:nvPr/>
            </p:nvSpPr>
            <p:spPr>
              <a:xfrm>
                <a:off x="2018018" y="3993846"/>
                <a:ext cx="2512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20 mm</a:t>
                </a:r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3C2D8D55-FBB7-1DCA-4D69-CD5690D974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96" t="27345" r="39543" b="30492"/>
              <a:stretch/>
            </p:blipFill>
            <p:spPr>
              <a:xfrm>
                <a:off x="3289577" y="2511058"/>
                <a:ext cx="1893546" cy="1385783"/>
              </a:xfrm>
              <a:prstGeom prst="rect">
                <a:avLst/>
              </a:prstGeom>
              <a:scene3d>
                <a:camera prst="orthographicFront">
                  <a:rot lat="2580000" lon="18261253" rev="18900000"/>
                </a:camera>
                <a:lightRig rig="threePt" dir="t"/>
              </a:scene3d>
            </p:spPr>
          </p:pic>
        </p:grp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8A71966-FF35-72E6-F9B3-46038F1A040B}"/>
                </a:ext>
              </a:extLst>
            </p:cNvPr>
            <p:cNvSpPr txBox="1"/>
            <p:nvPr/>
          </p:nvSpPr>
          <p:spPr>
            <a:xfrm>
              <a:off x="5395256" y="4018096"/>
              <a:ext cx="1169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216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228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512 </a:t>
            </a:r>
            <a:r>
              <a:rPr lang="de-DE" dirty="0" err="1"/>
              <a:t>Particles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53F076-01A5-44ED-DDFE-3ED424A8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90" y="1669763"/>
            <a:ext cx="4867367" cy="453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63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512 </a:t>
            </a:r>
            <a:r>
              <a:rPr lang="de-DE" dirty="0" err="1"/>
              <a:t>Particles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Best </a:t>
            </a:r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A52B7D-827B-0A0D-E2CF-91D3AB8F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52" y="1750635"/>
            <a:ext cx="4644613" cy="43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41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1024 </a:t>
            </a:r>
            <a:r>
              <a:rPr lang="de-DE" dirty="0" err="1"/>
              <a:t>Particles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A5871CC2-C530-98B9-96CC-251C837F6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30030"/>
              </p:ext>
            </p:extLst>
          </p:nvPr>
        </p:nvGraphicFramePr>
        <p:xfrm>
          <a:off x="739640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2898973960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329095727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left</a:t>
                      </a:r>
                      <a:r>
                        <a:rPr lang="de-DE" b="1" dirty="0">
                          <a:effectLst/>
                        </a:rPr>
                        <a:t> </a:t>
                      </a:r>
                      <a:r>
                        <a:rPr lang="de-DE" b="1" dirty="0" err="1">
                          <a:effectLst/>
                        </a:rPr>
                        <a:t>hippocampus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4401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39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mean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1.417865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212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0.422372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268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0.730079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439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1.170535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89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1.340432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054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1.553495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830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5.137917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109574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BCF779DC-2374-D527-B313-9C8FC74CF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88778"/>
              </p:ext>
            </p:extLst>
          </p:nvPr>
        </p:nvGraphicFramePr>
        <p:xfrm>
          <a:off x="3435790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1144710957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354790212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right</a:t>
                      </a:r>
                      <a:r>
                        <a:rPr lang="de-DE" b="1" dirty="0">
                          <a:effectLst/>
                        </a:rPr>
                        <a:t> </a:t>
                      </a:r>
                      <a:r>
                        <a:rPr lang="de-DE" b="1" dirty="0" err="1">
                          <a:effectLst/>
                        </a:rPr>
                        <a:t>hippocampus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3981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2453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1.642660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2103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3.220589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1380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0.828782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0970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1.167533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6590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1.331491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8611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1.546366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5844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64.87295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42574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FBC6C519-689A-2021-6969-0CAB26D81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9396"/>
              </p:ext>
            </p:extLst>
          </p:nvPr>
        </p:nvGraphicFramePr>
        <p:xfrm>
          <a:off x="6131939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208764973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124333961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left+right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12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662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3.060526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179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3.330845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73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1.760234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843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2.459069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719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2.707966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94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3.045935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931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67.02798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60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618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1024 </a:t>
            </a:r>
            <a:r>
              <a:rPr lang="de-DE" dirty="0" err="1"/>
              <a:t>Particles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C612F0-0FEF-36CC-FDF2-48440289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838" y="2062016"/>
            <a:ext cx="5578323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54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1024 </a:t>
            </a:r>
            <a:r>
              <a:rPr lang="de-DE" dirty="0" err="1"/>
              <a:t>Particles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CDF955A-150C-F4C6-A28C-968244FE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86" y="1750635"/>
            <a:ext cx="5050567" cy="40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6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1024 </a:t>
            </a:r>
            <a:r>
              <a:rPr lang="de-DE" dirty="0" err="1"/>
              <a:t>Particles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Best </a:t>
            </a:r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F77E5E3-5CE5-EF01-C7FE-287C26CA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662" y="1589222"/>
            <a:ext cx="5229952" cy="469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62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2048 </a:t>
            </a:r>
            <a:r>
              <a:rPr lang="de-DE" dirty="0" err="1"/>
              <a:t>Particles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A49B6BEE-89C0-4B80-38A9-38477B427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98232"/>
              </p:ext>
            </p:extLst>
          </p:nvPr>
        </p:nvGraphicFramePr>
        <p:xfrm>
          <a:off x="319090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270130640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41590093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left</a:t>
                      </a:r>
                      <a:r>
                        <a:rPr lang="de-DE" b="1" dirty="0">
                          <a:effectLst/>
                        </a:rPr>
                        <a:t> </a:t>
                      </a:r>
                      <a:r>
                        <a:rPr lang="de-DE" b="1" dirty="0" err="1">
                          <a:effectLst/>
                        </a:rPr>
                        <a:t>hippocampus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368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7068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1.529045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627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1.769585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03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0.724902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6699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1.173240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587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1.335729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382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1.540049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14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34.47863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2286134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AA82A39-EF73-45DC-51F3-AA824396F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31625"/>
              </p:ext>
            </p:extLst>
          </p:nvPr>
        </p:nvGraphicFramePr>
        <p:xfrm>
          <a:off x="3435790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2459505088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320155394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right</a:t>
                      </a:r>
                      <a:r>
                        <a:rPr lang="de-DE" b="1" dirty="0">
                          <a:effectLst/>
                        </a:rPr>
                        <a:t> </a:t>
                      </a:r>
                      <a:r>
                        <a:rPr lang="de-DE" b="1" dirty="0" err="1">
                          <a:effectLst/>
                        </a:rPr>
                        <a:t>hippocampus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734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184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1.497926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00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0.911290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446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0.821274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908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1.147854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633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1.329433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1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1.559007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02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9.942331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61131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680B563-22DD-198B-2E47-B7D7EF837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254394"/>
              </p:ext>
            </p:extLst>
          </p:nvPr>
        </p:nvGraphicFramePr>
        <p:xfrm>
          <a:off x="6552490" y="2466054"/>
          <a:ext cx="2272420" cy="3291840"/>
        </p:xfrm>
        <a:graphic>
          <a:graphicData uri="http://schemas.openxmlformats.org/drawingml/2006/table">
            <a:tbl>
              <a:tblPr/>
              <a:tblGrid>
                <a:gridCol w="1136210">
                  <a:extLst>
                    <a:ext uri="{9D8B030D-6E8A-4147-A177-3AD203B41FA5}">
                      <a16:colId xmlns:a16="http://schemas.microsoft.com/office/drawing/2014/main" val="3803261761"/>
                    </a:ext>
                  </a:extLst>
                </a:gridCol>
                <a:gridCol w="1136210">
                  <a:extLst>
                    <a:ext uri="{9D8B030D-6E8A-4147-A177-3AD203B41FA5}">
                      <a16:colId xmlns:a16="http://schemas.microsoft.com/office/drawing/2014/main" val="99453945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left+right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4964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511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854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3.026971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217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2.216178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488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1.758059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799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2.433748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210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2.714382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6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3.041462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722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40.80588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16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121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2048 </a:t>
            </a:r>
            <a:r>
              <a:rPr lang="de-DE" dirty="0" err="1"/>
              <a:t>Particles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3C7CA7-40D4-E637-3D4E-0364F22A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74" y="2120751"/>
            <a:ext cx="5904451" cy="43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88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2048 </a:t>
            </a:r>
            <a:r>
              <a:rPr lang="de-DE" dirty="0" err="1"/>
              <a:t>Particles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74A8FB2-DA76-D407-7D4B-E5A7BE28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471" y="1551709"/>
            <a:ext cx="5225057" cy="45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84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DFCD98A-8F73-EE34-C685-E90F2F3F7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ShapeWorks: 2048 </a:t>
            </a:r>
            <a:r>
              <a:rPr lang="de-DE" dirty="0" err="1"/>
              <a:t>Particles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Best </a:t>
            </a:r>
            <a:r>
              <a:rPr lang="de-DE" dirty="0" err="1"/>
              <a:t>reconstruction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BD52F1-0DBA-EA9B-1B2F-1AA223951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614" y="1750635"/>
            <a:ext cx="5131640" cy="469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4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68AC622-C9AE-757A-BBF1-111087B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E0E3EC7-34E7-E702-705C-2636315BB1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9DF9EE-0219-CF73-7211-D7609F846A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1B75932-A301-92E4-F57C-04E5BEAC5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dirty="0"/>
              <a:t>[1]: </a:t>
            </a:r>
            <a:r>
              <a:rPr lang="en-US" sz="1800" b="0" i="0" u="none" strike="noStrike" baseline="0" dirty="0">
                <a:latin typeface="NimbusRomNo9L-Regu"/>
              </a:rPr>
              <a:t>Marching cubes: A high resolution 3d surface construction algorithm</a:t>
            </a:r>
            <a:r>
              <a:rPr lang="en-US" dirty="0"/>
              <a:t> (</a:t>
            </a:r>
            <a:r>
              <a:rPr lang="en-US" dirty="0" err="1"/>
              <a:t>Lorensen</a:t>
            </a:r>
            <a:r>
              <a:rPr lang="en-US" dirty="0"/>
              <a:t> et al.)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3AB3B09-6732-C0E5-11B1-34DA8B0E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3FA220B-C5CE-D587-96DC-CAF8E4000ABB}"/>
              </a:ext>
            </a:extLst>
          </p:cNvPr>
          <p:cNvGrpSpPr/>
          <p:nvPr/>
        </p:nvGrpSpPr>
        <p:grpSpPr>
          <a:xfrm>
            <a:off x="233347" y="2133842"/>
            <a:ext cx="2575139" cy="2742472"/>
            <a:chOff x="3104545" y="2511058"/>
            <a:chExt cx="2272848" cy="2276629"/>
          </a:xfrm>
        </p:grpSpPr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268389C9-066E-649B-3445-4CB6AF813FA3}"/>
                </a:ext>
              </a:extLst>
            </p:cNvPr>
            <p:cNvSpPr/>
            <p:nvPr/>
          </p:nvSpPr>
          <p:spPr>
            <a:xfrm>
              <a:off x="3113781" y="4010087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6828F7F0-A57F-F2B1-CBD8-A8F664AEE415}"/>
                </a:ext>
              </a:extLst>
            </p:cNvPr>
            <p:cNvSpPr/>
            <p:nvPr/>
          </p:nvSpPr>
          <p:spPr>
            <a:xfrm>
              <a:off x="3113781" y="39315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17BD027-678E-F25D-2676-171BDF1B23B7}"/>
                </a:ext>
              </a:extLst>
            </p:cNvPr>
            <p:cNvSpPr/>
            <p:nvPr/>
          </p:nvSpPr>
          <p:spPr>
            <a:xfrm>
              <a:off x="3113781" y="3857012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B5475D49-334D-AEA6-1CE0-2897D9572E08}"/>
                </a:ext>
              </a:extLst>
            </p:cNvPr>
            <p:cNvSpPr/>
            <p:nvPr/>
          </p:nvSpPr>
          <p:spPr>
            <a:xfrm>
              <a:off x="3113781" y="37785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61D1C275-F18B-0981-848B-1C61F50B0795}"/>
                </a:ext>
              </a:extLst>
            </p:cNvPr>
            <p:cNvSpPr/>
            <p:nvPr/>
          </p:nvSpPr>
          <p:spPr>
            <a:xfrm>
              <a:off x="3113781" y="3697825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573991CB-3C7B-2AF9-3A96-4C233CA004EE}"/>
                </a:ext>
              </a:extLst>
            </p:cNvPr>
            <p:cNvSpPr/>
            <p:nvPr/>
          </p:nvSpPr>
          <p:spPr>
            <a:xfrm>
              <a:off x="3113781" y="3619316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BB83189D-6781-7805-45D6-21C06018499A}"/>
                </a:ext>
              </a:extLst>
            </p:cNvPr>
            <p:cNvSpPr/>
            <p:nvPr/>
          </p:nvSpPr>
          <p:spPr>
            <a:xfrm>
              <a:off x="3113781" y="3544750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Würfel 12">
              <a:extLst>
                <a:ext uri="{FF2B5EF4-FFF2-40B4-BE49-F238E27FC236}">
                  <a16:creationId xmlns:a16="http://schemas.microsoft.com/office/drawing/2014/main" id="{5CC6EF15-3AC9-50CA-F5D4-22FF6F41F057}"/>
                </a:ext>
              </a:extLst>
            </p:cNvPr>
            <p:cNvSpPr/>
            <p:nvPr/>
          </p:nvSpPr>
          <p:spPr>
            <a:xfrm>
              <a:off x="3113781" y="3466241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Würfel 13">
              <a:extLst>
                <a:ext uri="{FF2B5EF4-FFF2-40B4-BE49-F238E27FC236}">
                  <a16:creationId xmlns:a16="http://schemas.microsoft.com/office/drawing/2014/main" id="{22604FA3-814A-09A1-FC25-3F03CB47D630}"/>
                </a:ext>
              </a:extLst>
            </p:cNvPr>
            <p:cNvSpPr/>
            <p:nvPr/>
          </p:nvSpPr>
          <p:spPr>
            <a:xfrm>
              <a:off x="3113781" y="33844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Würfel 14">
              <a:extLst>
                <a:ext uri="{FF2B5EF4-FFF2-40B4-BE49-F238E27FC236}">
                  <a16:creationId xmlns:a16="http://schemas.microsoft.com/office/drawing/2014/main" id="{12C79BC7-BC46-8821-9A7E-7D315B81C94A}"/>
                </a:ext>
              </a:extLst>
            </p:cNvPr>
            <p:cNvSpPr/>
            <p:nvPr/>
          </p:nvSpPr>
          <p:spPr>
            <a:xfrm>
              <a:off x="3113781" y="3305969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Würfel 15">
              <a:extLst>
                <a:ext uri="{FF2B5EF4-FFF2-40B4-BE49-F238E27FC236}">
                  <a16:creationId xmlns:a16="http://schemas.microsoft.com/office/drawing/2014/main" id="{662A9BCD-430B-A3E1-9C93-FF66102AA31A}"/>
                </a:ext>
              </a:extLst>
            </p:cNvPr>
            <p:cNvSpPr/>
            <p:nvPr/>
          </p:nvSpPr>
          <p:spPr>
            <a:xfrm>
              <a:off x="3113781" y="32314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Würfel 16">
              <a:extLst>
                <a:ext uri="{FF2B5EF4-FFF2-40B4-BE49-F238E27FC236}">
                  <a16:creationId xmlns:a16="http://schemas.microsoft.com/office/drawing/2014/main" id="{B4F3EDD7-1CC4-6837-DE58-8AAEEDD3C1FA}"/>
                </a:ext>
              </a:extLst>
            </p:cNvPr>
            <p:cNvSpPr/>
            <p:nvPr/>
          </p:nvSpPr>
          <p:spPr>
            <a:xfrm>
              <a:off x="3113781" y="3152894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Würfel 17">
              <a:extLst>
                <a:ext uri="{FF2B5EF4-FFF2-40B4-BE49-F238E27FC236}">
                  <a16:creationId xmlns:a16="http://schemas.microsoft.com/office/drawing/2014/main" id="{12E0C87F-C62E-45AE-0D1C-074A914B2564}"/>
                </a:ext>
              </a:extLst>
            </p:cNvPr>
            <p:cNvSpPr/>
            <p:nvPr/>
          </p:nvSpPr>
          <p:spPr>
            <a:xfrm>
              <a:off x="3113781" y="3074187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Würfel 18">
              <a:extLst>
                <a:ext uri="{FF2B5EF4-FFF2-40B4-BE49-F238E27FC236}">
                  <a16:creationId xmlns:a16="http://schemas.microsoft.com/office/drawing/2014/main" id="{9C7B2DC7-ABA2-EAEC-0E12-FA5FC7961A70}"/>
                </a:ext>
              </a:extLst>
            </p:cNvPr>
            <p:cNvSpPr/>
            <p:nvPr/>
          </p:nvSpPr>
          <p:spPr>
            <a:xfrm>
              <a:off x="3113781" y="29956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F0C69E7A-C55F-89E6-8CAD-E93BC51FA501}"/>
                </a:ext>
              </a:extLst>
            </p:cNvPr>
            <p:cNvSpPr/>
            <p:nvPr/>
          </p:nvSpPr>
          <p:spPr>
            <a:xfrm>
              <a:off x="3113781" y="2921112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Würfel 20">
              <a:extLst>
                <a:ext uri="{FF2B5EF4-FFF2-40B4-BE49-F238E27FC236}">
                  <a16:creationId xmlns:a16="http://schemas.microsoft.com/office/drawing/2014/main" id="{7E09A737-7A65-04E8-FA52-4B99D91FFB1D}"/>
                </a:ext>
              </a:extLst>
            </p:cNvPr>
            <p:cNvSpPr/>
            <p:nvPr/>
          </p:nvSpPr>
          <p:spPr>
            <a:xfrm>
              <a:off x="3104545" y="28426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  <a:p>
              <a:pPr algn="ctr"/>
              <a:endParaRPr lang="de-DE" sz="1400" dirty="0"/>
            </a:p>
            <a:p>
              <a:pPr algn="ctr"/>
              <a:endParaRPr lang="de-DE" sz="1400" dirty="0"/>
            </a:p>
            <a:p>
              <a:pPr algn="ctr"/>
              <a:endParaRPr lang="de-DE" sz="1400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3C2D8D55-FBB7-1DCA-4D69-CD5690D97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96" t="27345" r="39543" b="30492"/>
            <a:stretch/>
          </p:blipFill>
          <p:spPr>
            <a:xfrm>
              <a:off x="3289577" y="2511058"/>
              <a:ext cx="1893546" cy="1385783"/>
            </a:xfrm>
            <a:prstGeom prst="rect">
              <a:avLst/>
            </a:prstGeom>
            <a:scene3d>
              <a:camera prst="orthographicFront">
                <a:rot lat="2580000" lon="18261253" rev="18900000"/>
              </a:camera>
              <a:lightRig rig="threePt" dir="t"/>
            </a:scene3d>
          </p:spPr>
        </p:pic>
      </p:grpSp>
      <p:pic>
        <p:nvPicPr>
          <p:cNvPr id="31" name="Grafik 30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6C0E68AA-8566-1484-6659-D7053BE60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5" t="22204" r="27651" b="20791"/>
          <a:stretch/>
        </p:blipFill>
        <p:spPr>
          <a:xfrm rot="10800000">
            <a:off x="5196561" y="2368954"/>
            <a:ext cx="3768794" cy="2611125"/>
          </a:xfrm>
          <a:prstGeom prst="rect">
            <a:avLst/>
          </a:prstGeom>
        </p:spPr>
      </p:pic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59332758-C5CF-A2A1-1A61-E018BC1BFF0E}"/>
              </a:ext>
            </a:extLst>
          </p:cNvPr>
          <p:cNvSpPr/>
          <p:nvPr/>
        </p:nvSpPr>
        <p:spPr>
          <a:xfrm>
            <a:off x="2985721" y="3096157"/>
            <a:ext cx="2253713" cy="74756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Marching Cubes</a:t>
            </a:r>
            <a:r>
              <a:rPr lang="de-DE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6361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E8A89B2-C6F9-745D-9150-534049C8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A4093A-9117-52E5-2A82-AD7FCE6D9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4F4CED-BD06-5B55-F35A-BF763808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- Reconstruction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E3477D0-36F3-D853-17BC-93A687DAC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0" y="1753543"/>
            <a:ext cx="8508999" cy="43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209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511C59-6100-ED05-C6B3-770308001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72A2EE-F199-9888-E87B-EEE6882B70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2C5A88E-985A-BBB6-D12B-C66A8349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– </a:t>
            </a:r>
            <a:r>
              <a:rPr lang="de-DE" dirty="0" err="1"/>
              <a:t>Disentanglement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6C6DE99-C67A-A7F9-89E5-C1F0E774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341"/>
            <a:ext cx="9144000" cy="46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9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511C59-6100-ED05-C6B3-770308001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72A2EE-F199-9888-E87B-EEE6882B70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2C5A88E-985A-BBB6-D12B-C66A8349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– </a:t>
            </a:r>
            <a:r>
              <a:rPr lang="de-DE" dirty="0" err="1"/>
              <a:t>Disentanglement</a:t>
            </a:r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EEC7DC2-1137-93AB-8E57-F6F8DC69B18D}"/>
              </a:ext>
            </a:extLst>
          </p:cNvPr>
          <p:cNvGrpSpPr>
            <a:grpSpLocks noChangeAspect="1"/>
          </p:cNvGrpSpPr>
          <p:nvPr/>
        </p:nvGrpSpPr>
        <p:grpSpPr>
          <a:xfrm>
            <a:off x="3621387" y="1544290"/>
            <a:ext cx="4970352" cy="4789436"/>
            <a:chOff x="4101220" y="1764635"/>
            <a:chExt cx="3627464" cy="349542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4FFAD295-2491-87F5-1375-CA4082624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122" b="30571"/>
            <a:stretch/>
          </p:blipFill>
          <p:spPr>
            <a:xfrm>
              <a:off x="4200808" y="1764635"/>
              <a:ext cx="3527876" cy="3328730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95856FA-13BA-5BC5-5DDA-B8A210DF7B77}"/>
                </a:ext>
              </a:extLst>
            </p:cNvPr>
            <p:cNvSpPr/>
            <p:nvPr/>
          </p:nvSpPr>
          <p:spPr>
            <a:xfrm>
              <a:off x="4101220" y="4554683"/>
              <a:ext cx="715224" cy="705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 dirty="0"/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62265ADF-1CE1-D155-64E5-4B400174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85" y="2695933"/>
            <a:ext cx="2953162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18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drinnen, Backofen enthält.&#10;&#10;Automatisch generierte Beschreibung">
            <a:extLst>
              <a:ext uri="{FF2B5EF4-FFF2-40B4-BE49-F238E27FC236}">
                <a16:creationId xmlns:a16="http://schemas.microsoft.com/office/drawing/2014/main" id="{08CA49D4-B0C8-DDF0-F790-506BBF693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2" y="2201862"/>
            <a:ext cx="4608000" cy="2880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A330FF-D164-6CCF-1027-C93EA277C7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3A5438-3D02-4D07-29AA-3E445C98F2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D1BB873-632A-988E-3A5E-4597A345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Synthetic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2829AD-B47B-2109-4671-7B69F777A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50" y="2201862"/>
            <a:ext cx="4608000" cy="288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A0E7662-46CD-2B95-79DF-178BB0C5A9B0}"/>
              </a:ext>
            </a:extLst>
          </p:cNvPr>
          <p:cNvSpPr txBox="1"/>
          <p:nvPr/>
        </p:nvSpPr>
        <p:spPr>
          <a:xfrm>
            <a:off x="1828800" y="1843178"/>
            <a:ext cx="236220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Box-</a:t>
            </a:r>
            <a:r>
              <a:rPr lang="de-DE" sz="1600" dirty="0" err="1">
                <a:latin typeface="+mn-lt"/>
              </a:rPr>
              <a:t>Bump</a:t>
            </a:r>
            <a:endParaRPr lang="de-DE" sz="1600" dirty="0">
              <a:latin typeface="+mn-lt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FBCD2DE-4CAA-5732-215B-D1B853828F61}"/>
              </a:ext>
            </a:extLst>
          </p:cNvPr>
          <p:cNvSpPr txBox="1"/>
          <p:nvPr/>
        </p:nvSpPr>
        <p:spPr>
          <a:xfrm>
            <a:off x="6226683" y="1843178"/>
            <a:ext cx="236220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Torus-</a:t>
            </a:r>
            <a:r>
              <a:rPr lang="de-DE" sz="1600" dirty="0" err="1">
                <a:latin typeface="+mn-lt"/>
              </a:rPr>
              <a:t>Bump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4925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orus-bump_disentanglement">
            <a:hlinkClick r:id="" action="ppaction://media"/>
            <a:extLst>
              <a:ext uri="{FF2B5EF4-FFF2-40B4-BE49-F238E27FC236}">
                <a16:creationId xmlns:a16="http://schemas.microsoft.com/office/drawing/2014/main" id="{DDAD577D-6DE7-B1F0-F8F0-942E364C24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432" r="44212"/>
          <a:stretch/>
        </p:blipFill>
        <p:spPr>
          <a:xfrm>
            <a:off x="2369067" y="84578"/>
            <a:ext cx="3997841" cy="6688843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DB4BF8-8410-F83C-B496-1580BE3F35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C35C1D-DABF-2B8A-2C56-B2BF2D974F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BDB09B-D7A7-530B-3247-BFEAA59B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40077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68AC622-C9AE-757A-BBF1-111087BB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E0E3EC7-34E7-E702-705C-2636315BB1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9DF9EE-0219-CF73-7211-D7609F846A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1B75932-A301-92E4-F57C-04E5BEAC5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dirty="0"/>
              <a:t>[1]: </a:t>
            </a:r>
            <a:r>
              <a:rPr lang="en-US" sz="1800" b="0" i="0" u="none" strike="noStrike" baseline="0" dirty="0">
                <a:latin typeface="NimbusRomNo9L-Regu"/>
              </a:rPr>
              <a:t>Marching cubes: A high resolution 3d surface construction algorithm</a:t>
            </a:r>
            <a:r>
              <a:rPr lang="en-US" dirty="0"/>
              <a:t> (</a:t>
            </a:r>
            <a:r>
              <a:rPr lang="en-US" dirty="0" err="1"/>
              <a:t>Lorensen</a:t>
            </a:r>
            <a:r>
              <a:rPr lang="en-US" dirty="0"/>
              <a:t> et al.)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3AB3B09-6732-C0E5-11B1-34DA8B0E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3FA220B-C5CE-D587-96DC-CAF8E4000ABB}"/>
              </a:ext>
            </a:extLst>
          </p:cNvPr>
          <p:cNvGrpSpPr/>
          <p:nvPr/>
        </p:nvGrpSpPr>
        <p:grpSpPr>
          <a:xfrm>
            <a:off x="233347" y="2133842"/>
            <a:ext cx="2575139" cy="2742472"/>
            <a:chOff x="3104545" y="2511058"/>
            <a:chExt cx="2272848" cy="2276629"/>
          </a:xfrm>
        </p:grpSpPr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268389C9-066E-649B-3445-4CB6AF813FA3}"/>
                </a:ext>
              </a:extLst>
            </p:cNvPr>
            <p:cNvSpPr/>
            <p:nvPr/>
          </p:nvSpPr>
          <p:spPr>
            <a:xfrm>
              <a:off x="3113781" y="4010087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6828F7F0-A57F-F2B1-CBD8-A8F664AEE415}"/>
                </a:ext>
              </a:extLst>
            </p:cNvPr>
            <p:cNvSpPr/>
            <p:nvPr/>
          </p:nvSpPr>
          <p:spPr>
            <a:xfrm>
              <a:off x="3113781" y="39315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17BD027-678E-F25D-2676-171BDF1B23B7}"/>
                </a:ext>
              </a:extLst>
            </p:cNvPr>
            <p:cNvSpPr/>
            <p:nvPr/>
          </p:nvSpPr>
          <p:spPr>
            <a:xfrm>
              <a:off x="3113781" y="3857012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B5475D49-334D-AEA6-1CE0-2897D9572E08}"/>
                </a:ext>
              </a:extLst>
            </p:cNvPr>
            <p:cNvSpPr/>
            <p:nvPr/>
          </p:nvSpPr>
          <p:spPr>
            <a:xfrm>
              <a:off x="3113781" y="37785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61D1C275-F18B-0981-848B-1C61F50B0795}"/>
                </a:ext>
              </a:extLst>
            </p:cNvPr>
            <p:cNvSpPr/>
            <p:nvPr/>
          </p:nvSpPr>
          <p:spPr>
            <a:xfrm>
              <a:off x="3113781" y="3697825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573991CB-3C7B-2AF9-3A96-4C233CA004EE}"/>
                </a:ext>
              </a:extLst>
            </p:cNvPr>
            <p:cNvSpPr/>
            <p:nvPr/>
          </p:nvSpPr>
          <p:spPr>
            <a:xfrm>
              <a:off x="3113781" y="3619316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BB83189D-6781-7805-45D6-21C06018499A}"/>
                </a:ext>
              </a:extLst>
            </p:cNvPr>
            <p:cNvSpPr/>
            <p:nvPr/>
          </p:nvSpPr>
          <p:spPr>
            <a:xfrm>
              <a:off x="3113781" y="3544750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Würfel 12">
              <a:extLst>
                <a:ext uri="{FF2B5EF4-FFF2-40B4-BE49-F238E27FC236}">
                  <a16:creationId xmlns:a16="http://schemas.microsoft.com/office/drawing/2014/main" id="{5CC6EF15-3AC9-50CA-F5D4-22FF6F41F057}"/>
                </a:ext>
              </a:extLst>
            </p:cNvPr>
            <p:cNvSpPr/>
            <p:nvPr/>
          </p:nvSpPr>
          <p:spPr>
            <a:xfrm>
              <a:off x="3113781" y="3466241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Würfel 13">
              <a:extLst>
                <a:ext uri="{FF2B5EF4-FFF2-40B4-BE49-F238E27FC236}">
                  <a16:creationId xmlns:a16="http://schemas.microsoft.com/office/drawing/2014/main" id="{22604FA3-814A-09A1-FC25-3F03CB47D630}"/>
                </a:ext>
              </a:extLst>
            </p:cNvPr>
            <p:cNvSpPr/>
            <p:nvPr/>
          </p:nvSpPr>
          <p:spPr>
            <a:xfrm>
              <a:off x="3113781" y="33844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Würfel 14">
              <a:extLst>
                <a:ext uri="{FF2B5EF4-FFF2-40B4-BE49-F238E27FC236}">
                  <a16:creationId xmlns:a16="http://schemas.microsoft.com/office/drawing/2014/main" id="{12C79BC7-BC46-8821-9A7E-7D315B81C94A}"/>
                </a:ext>
              </a:extLst>
            </p:cNvPr>
            <p:cNvSpPr/>
            <p:nvPr/>
          </p:nvSpPr>
          <p:spPr>
            <a:xfrm>
              <a:off x="3113781" y="3305969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Würfel 15">
              <a:extLst>
                <a:ext uri="{FF2B5EF4-FFF2-40B4-BE49-F238E27FC236}">
                  <a16:creationId xmlns:a16="http://schemas.microsoft.com/office/drawing/2014/main" id="{662A9BCD-430B-A3E1-9C93-FF66102AA31A}"/>
                </a:ext>
              </a:extLst>
            </p:cNvPr>
            <p:cNvSpPr/>
            <p:nvPr/>
          </p:nvSpPr>
          <p:spPr>
            <a:xfrm>
              <a:off x="3113781" y="32314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Würfel 16">
              <a:extLst>
                <a:ext uri="{FF2B5EF4-FFF2-40B4-BE49-F238E27FC236}">
                  <a16:creationId xmlns:a16="http://schemas.microsoft.com/office/drawing/2014/main" id="{B4F3EDD7-1CC4-6837-DE58-8AAEEDD3C1FA}"/>
                </a:ext>
              </a:extLst>
            </p:cNvPr>
            <p:cNvSpPr/>
            <p:nvPr/>
          </p:nvSpPr>
          <p:spPr>
            <a:xfrm>
              <a:off x="3113781" y="3152894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Würfel 17">
              <a:extLst>
                <a:ext uri="{FF2B5EF4-FFF2-40B4-BE49-F238E27FC236}">
                  <a16:creationId xmlns:a16="http://schemas.microsoft.com/office/drawing/2014/main" id="{12E0C87F-C62E-45AE-0D1C-074A914B2564}"/>
                </a:ext>
              </a:extLst>
            </p:cNvPr>
            <p:cNvSpPr/>
            <p:nvPr/>
          </p:nvSpPr>
          <p:spPr>
            <a:xfrm>
              <a:off x="3113781" y="3074187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Würfel 18">
              <a:extLst>
                <a:ext uri="{FF2B5EF4-FFF2-40B4-BE49-F238E27FC236}">
                  <a16:creationId xmlns:a16="http://schemas.microsoft.com/office/drawing/2014/main" id="{9C7B2DC7-ABA2-EAEC-0E12-FA5FC7961A70}"/>
                </a:ext>
              </a:extLst>
            </p:cNvPr>
            <p:cNvSpPr/>
            <p:nvPr/>
          </p:nvSpPr>
          <p:spPr>
            <a:xfrm>
              <a:off x="3113781" y="2995678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F0C69E7A-C55F-89E6-8CAD-E93BC51FA501}"/>
                </a:ext>
              </a:extLst>
            </p:cNvPr>
            <p:cNvSpPr/>
            <p:nvPr/>
          </p:nvSpPr>
          <p:spPr>
            <a:xfrm>
              <a:off x="3113781" y="2921112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Würfel 20">
              <a:extLst>
                <a:ext uri="{FF2B5EF4-FFF2-40B4-BE49-F238E27FC236}">
                  <a16:creationId xmlns:a16="http://schemas.microsoft.com/office/drawing/2014/main" id="{7E09A737-7A65-04E8-FA52-4B99D91FFB1D}"/>
                </a:ext>
              </a:extLst>
            </p:cNvPr>
            <p:cNvSpPr/>
            <p:nvPr/>
          </p:nvSpPr>
          <p:spPr>
            <a:xfrm>
              <a:off x="3104545" y="2842603"/>
              <a:ext cx="2263612" cy="777600"/>
            </a:xfrm>
            <a:prstGeom prst="cube">
              <a:avLst>
                <a:gd name="adj" fmla="val 94611"/>
              </a:avLst>
            </a:prstGeom>
            <a:ln w="127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>
                <a:solidFill>
                  <a:schemeClr val="tx1"/>
                </a:solidFill>
              </a:endParaRPr>
            </a:p>
            <a:p>
              <a:pPr algn="ctr"/>
              <a:endParaRPr lang="de-DE" sz="1400" dirty="0"/>
            </a:p>
            <a:p>
              <a:pPr algn="ctr"/>
              <a:endParaRPr lang="de-DE" sz="1400" dirty="0"/>
            </a:p>
            <a:p>
              <a:pPr algn="ctr"/>
              <a:endParaRPr lang="de-DE" sz="1400" dirty="0"/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3C2D8D55-FBB7-1DCA-4D69-CD5690D974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96" t="27345" r="39543" b="30492"/>
            <a:stretch/>
          </p:blipFill>
          <p:spPr>
            <a:xfrm>
              <a:off x="3289577" y="2511058"/>
              <a:ext cx="1893546" cy="1385783"/>
            </a:xfrm>
            <a:prstGeom prst="rect">
              <a:avLst/>
            </a:prstGeom>
            <a:scene3d>
              <a:camera prst="orthographicFront">
                <a:rot lat="2580000" lon="18261253" rev="18900000"/>
              </a:camera>
              <a:lightRig rig="threePt" dir="t"/>
            </a:scene3d>
          </p:spPr>
        </p:pic>
      </p:grpSp>
      <p:pic>
        <p:nvPicPr>
          <p:cNvPr id="31" name="Grafik 30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6C0E68AA-8566-1484-6659-D7053BE60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5" t="22204" r="27651" b="20791"/>
          <a:stretch/>
        </p:blipFill>
        <p:spPr>
          <a:xfrm rot="10800000">
            <a:off x="5196561" y="2368954"/>
            <a:ext cx="3768794" cy="2611125"/>
          </a:xfrm>
          <a:prstGeom prst="rect">
            <a:avLst/>
          </a:prstGeom>
        </p:spPr>
      </p:pic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59332758-C5CF-A2A1-1A61-E018BC1BFF0E}"/>
              </a:ext>
            </a:extLst>
          </p:cNvPr>
          <p:cNvSpPr/>
          <p:nvPr/>
        </p:nvSpPr>
        <p:spPr>
          <a:xfrm>
            <a:off x="2985721" y="3096157"/>
            <a:ext cx="2253713" cy="7475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Marching Cubes</a:t>
            </a:r>
            <a:r>
              <a:rPr lang="de-DE" baseline="30000" dirty="0"/>
              <a:t>1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E3B2A07-1EA0-D469-5B68-CD65CF21FEC8}"/>
              </a:ext>
            </a:extLst>
          </p:cNvPr>
          <p:cNvSpPr/>
          <p:nvPr/>
        </p:nvSpPr>
        <p:spPr>
          <a:xfrm rot="20791355">
            <a:off x="1922194" y="2372164"/>
            <a:ext cx="5514576" cy="23751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4000" dirty="0">
              <a:solidFill>
                <a:srgbClr val="FF0000"/>
              </a:solidFill>
              <a:latin typeface="+mn-lt"/>
            </a:endParaRPr>
          </a:p>
          <a:p>
            <a:pPr algn="ctr">
              <a:lnSpc>
                <a:spcPct val="114000"/>
              </a:lnSpc>
            </a:pPr>
            <a:r>
              <a:rPr lang="de-DE" sz="4000" dirty="0" err="1">
                <a:solidFill>
                  <a:srgbClr val="FF0000"/>
                </a:solidFill>
                <a:latin typeface="+mn-lt"/>
              </a:rPr>
              <a:t>Preprocessing</a:t>
            </a:r>
            <a:r>
              <a:rPr lang="de-DE" sz="4000" dirty="0">
                <a:solidFill>
                  <a:srgbClr val="FF0000"/>
                </a:solidFill>
                <a:latin typeface="+mn-lt"/>
              </a:rPr>
              <a:t>!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0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hteck 68">
            <a:extLst>
              <a:ext uri="{FF2B5EF4-FFF2-40B4-BE49-F238E27FC236}">
                <a16:creationId xmlns:a16="http://schemas.microsoft.com/office/drawing/2014/main" id="{E8F6F079-0A82-373E-C87F-A01D51E779A3}"/>
              </a:ext>
            </a:extLst>
          </p:cNvPr>
          <p:cNvSpPr/>
          <p:nvPr/>
        </p:nvSpPr>
        <p:spPr>
          <a:xfrm>
            <a:off x="5832066" y="2468531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7025B1D-283E-3FA4-EE92-1DD635F93CDA}"/>
              </a:ext>
            </a:extLst>
          </p:cNvPr>
          <p:cNvSpPr/>
          <p:nvPr/>
        </p:nvSpPr>
        <p:spPr>
          <a:xfrm>
            <a:off x="241539" y="2468532"/>
            <a:ext cx="3071003" cy="338017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B95BBF-8F65-E296-8A9F-CBB22256B7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335294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1FCAA-702A-FB6D-FB5D-B48535011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Johannes Kiechle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A6FAEDB-CC01-5B76-0691-3C15DF17E3A4}"/>
              </a:ext>
            </a:extLst>
          </p:cNvPr>
          <p:cNvSpPr/>
          <p:nvPr/>
        </p:nvSpPr>
        <p:spPr>
          <a:xfrm>
            <a:off x="3472132" y="563538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Raw Data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AA6742-D102-563F-B8C1-97DAB4F69BD3}"/>
              </a:ext>
            </a:extLst>
          </p:cNvPr>
          <p:cNvSpPr/>
          <p:nvPr/>
        </p:nvSpPr>
        <p:spPr>
          <a:xfrm>
            <a:off x="3472132" y="1302534"/>
            <a:ext cx="2199736" cy="4054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Preprocessing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790397-2D08-65F1-C6DD-D55DBAED6E19}"/>
              </a:ext>
            </a:extLst>
          </p:cNvPr>
          <p:cNvSpPr/>
          <p:nvPr/>
        </p:nvSpPr>
        <p:spPr>
          <a:xfrm>
            <a:off x="3472132" y="2041530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Shape Analysis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54443F-824B-F1E3-E0F7-10A85CED7CDB}"/>
              </a:ext>
            </a:extLst>
          </p:cNvPr>
          <p:cNvSpPr/>
          <p:nvPr/>
        </p:nvSpPr>
        <p:spPr>
          <a:xfrm>
            <a:off x="311161" y="296167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ShapeWorks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1DD82A-1B18-45B1-8857-11ACFE117240}"/>
              </a:ext>
            </a:extLst>
          </p:cNvPr>
          <p:cNvSpPr/>
          <p:nvPr/>
        </p:nvSpPr>
        <p:spPr>
          <a:xfrm>
            <a:off x="5894942" y="296167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Variational</a:t>
            </a:r>
            <a:r>
              <a:rPr lang="de-DE" dirty="0"/>
              <a:t> Graph AE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4E7229C-42B8-891D-ED28-0C4660DAF4E5}"/>
              </a:ext>
            </a:extLst>
          </p:cNvPr>
          <p:cNvSpPr/>
          <p:nvPr/>
        </p:nvSpPr>
        <p:spPr>
          <a:xfrm>
            <a:off x="311160" y="367916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Model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7D5BEFD-EE5E-78B9-CD78-696B009CDAFE}"/>
              </a:ext>
            </a:extLst>
          </p:cNvPr>
          <p:cNvSpPr/>
          <p:nvPr/>
        </p:nvSpPr>
        <p:spPr>
          <a:xfrm>
            <a:off x="311160" y="4396655"/>
            <a:ext cx="294099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(</a:t>
            </a:r>
            <a:r>
              <a:rPr lang="de-DE" dirty="0" err="1"/>
              <a:t>Supervised</a:t>
            </a:r>
            <a:r>
              <a:rPr lang="de-DE" dirty="0"/>
              <a:t>) PCA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72D2F2-AAE2-4724-0E33-F19F8777D672}"/>
              </a:ext>
            </a:extLst>
          </p:cNvPr>
          <p:cNvSpPr/>
          <p:nvPr/>
        </p:nvSpPr>
        <p:spPr>
          <a:xfrm>
            <a:off x="320090" y="5114145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529994-5DBC-89ED-6FDC-66482400D8D6}"/>
              </a:ext>
            </a:extLst>
          </p:cNvPr>
          <p:cNvSpPr/>
          <p:nvPr/>
        </p:nvSpPr>
        <p:spPr>
          <a:xfrm>
            <a:off x="1527482" y="5114145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6E4DD-B1B9-E989-EEF6-E27061CDEDF8}"/>
              </a:ext>
            </a:extLst>
          </p:cNvPr>
          <p:cNvSpPr/>
          <p:nvPr/>
        </p:nvSpPr>
        <p:spPr>
          <a:xfrm>
            <a:off x="5894942" y="367916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Mesh Registration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80774DC-2086-03C1-50EC-ABC2088AA352}"/>
              </a:ext>
            </a:extLst>
          </p:cNvPr>
          <p:cNvSpPr/>
          <p:nvPr/>
        </p:nvSpPr>
        <p:spPr>
          <a:xfrm>
            <a:off x="5894942" y="4396655"/>
            <a:ext cx="293206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Disentangling</a:t>
            </a: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D6FC815-39AC-25BB-7D55-32B2F9B1CE81}"/>
              </a:ext>
            </a:extLst>
          </p:cNvPr>
          <p:cNvSpPr/>
          <p:nvPr/>
        </p:nvSpPr>
        <p:spPr>
          <a:xfrm>
            <a:off x="5891843" y="5108514"/>
            <a:ext cx="1198462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Latent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8676E7B-11F4-CC95-FA97-A467BDDFD236}"/>
              </a:ext>
            </a:extLst>
          </p:cNvPr>
          <p:cNvSpPr/>
          <p:nvPr/>
        </p:nvSpPr>
        <p:spPr>
          <a:xfrm>
            <a:off x="7099235" y="5108514"/>
            <a:ext cx="1724675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Reconstruction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E6A2D56-CF39-645A-FAD6-2FB952A5FE59}"/>
              </a:ext>
            </a:extLst>
          </p:cNvPr>
          <p:cNvSpPr/>
          <p:nvPr/>
        </p:nvSpPr>
        <p:spPr>
          <a:xfrm>
            <a:off x="3472132" y="5928017"/>
            <a:ext cx="2199736" cy="40544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Evaluation</a:t>
            </a:r>
          </a:p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73F6DCA-796B-4F02-A483-03147F3036E7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72000" y="968980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F31B749-F562-2246-5988-9236B4F15BB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2000" y="1707976"/>
            <a:ext cx="0" cy="33355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7760C9A-AC42-AFA4-7BAC-2493CB325DB5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5821276" y="1421976"/>
            <a:ext cx="290422" cy="2788975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AE15CC9-B7AC-13D1-EF81-A8830E0D4667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3031619" y="1421294"/>
            <a:ext cx="290422" cy="279034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CDC7B3A-EDFC-8C01-2C38-8226FF9CAA0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781658" y="3367117"/>
            <a:ext cx="1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3177A31E-FD6E-4016-5E9F-AB5146D14FF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781658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CCB456CC-E6A7-C139-0E97-B49E7D2D6C6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1194466" y="4526953"/>
            <a:ext cx="312048" cy="862337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F3CE3B-7A23-B25B-88BD-2FBB5B65E224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 rot="16200000" flipH="1">
            <a:off x="1929715" y="4654040"/>
            <a:ext cx="312048" cy="608162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6DB7D30-C706-5EC5-68E7-D539010476C9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7360975" y="336711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EA5F8B-B242-262E-C477-7393EC868CB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7360975" y="4084607"/>
            <a:ext cx="0" cy="3120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2E87EE6-E190-90DB-1BAA-C49B3629F51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rot="5400000">
            <a:off x="6772817" y="4520355"/>
            <a:ext cx="306417" cy="869901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5B9FB1B-C0D8-9E86-54E9-662C62E7F70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7508066" y="4655006"/>
            <a:ext cx="306417" cy="600598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00D61E4-CF63-97AC-06E9-93E3E3CC7894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1890151" y="4548756"/>
            <a:ext cx="611151" cy="2552811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0286D07-FAE1-0D14-EABB-FC2107018DA4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2625401" y="5284006"/>
            <a:ext cx="611151" cy="1082312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99ED46E-77DA-6729-5921-AE518BB98C61}"/>
              </a:ext>
            </a:extLst>
          </p:cNvPr>
          <p:cNvCxnSpPr>
            <a:cxnSpLocks/>
            <a:stCxn id="18" idx="2"/>
            <a:endCxn id="20" idx="3"/>
          </p:cNvCxnSpPr>
          <p:nvPr/>
        </p:nvCxnSpPr>
        <p:spPr>
          <a:xfrm rot="5400000">
            <a:off x="5773080" y="5412744"/>
            <a:ext cx="616782" cy="819206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D2966A75-C521-AF55-BE30-4124BDB09B1F}"/>
              </a:ext>
            </a:extLst>
          </p:cNvPr>
          <p:cNvCxnSpPr>
            <a:cxnSpLocks/>
            <a:stCxn id="19" idx="2"/>
            <a:endCxn id="20" idx="3"/>
          </p:cNvCxnSpPr>
          <p:nvPr/>
        </p:nvCxnSpPr>
        <p:spPr>
          <a:xfrm rot="5400000">
            <a:off x="6508330" y="4677495"/>
            <a:ext cx="616782" cy="2289705"/>
          </a:xfrm>
          <a:prstGeom prst="bentConnector2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1EA08E71-DC28-5F9D-532F-E8E9F8BA9022}"/>
              </a:ext>
            </a:extLst>
          </p:cNvPr>
          <p:cNvSpPr/>
          <p:nvPr/>
        </p:nvSpPr>
        <p:spPr>
          <a:xfrm>
            <a:off x="241539" y="2468531"/>
            <a:ext cx="571498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8BA1C7C9-95D2-3348-A191-E08FD7D2342E}"/>
              </a:ext>
            </a:extLst>
          </p:cNvPr>
          <p:cNvSpPr/>
          <p:nvPr/>
        </p:nvSpPr>
        <p:spPr>
          <a:xfrm>
            <a:off x="7961574" y="2463290"/>
            <a:ext cx="944607" cy="2734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200" dirty="0"/>
              <a:t>non-linear</a:t>
            </a:r>
          </a:p>
          <a:p>
            <a:pPr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438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A699C5-28D1-E3D0-0674-4E113A29A9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893F25-9391-065A-CF0F-CF8A25FB6A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Johannes Kiechle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78655B-AC52-C5C1-94A5-B9DCCA40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68C2F86-2A5D-4F68-A053-1587F8DC4ED3}"/>
              </a:ext>
            </a:extLst>
          </p:cNvPr>
          <p:cNvSpPr/>
          <p:nvPr/>
        </p:nvSpPr>
        <p:spPr>
          <a:xfrm>
            <a:off x="319090" y="2001335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Padding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Distance</a:t>
            </a:r>
            <a:r>
              <a:rPr lang="de-DE" sz="2000" dirty="0"/>
              <a:t> Transform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Gaussian</a:t>
            </a:r>
            <a:r>
              <a:rPr lang="de-DE" sz="2000" dirty="0"/>
              <a:t> Blur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4C6AEF5-C532-8D3E-C402-17F7F56AAEAF}"/>
              </a:ext>
            </a:extLst>
          </p:cNvPr>
          <p:cNvSpPr/>
          <p:nvPr/>
        </p:nvSpPr>
        <p:spPr>
          <a:xfrm>
            <a:off x="3222000" y="2001335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Image </a:t>
            </a:r>
            <a:r>
              <a:rPr lang="de-DE" sz="2400" b="1" dirty="0" err="1"/>
              <a:t>to</a:t>
            </a:r>
            <a:r>
              <a:rPr lang="de-DE" sz="2400" b="1" dirty="0"/>
              <a:t> Mesh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algn="ctr">
              <a:lnSpc>
                <a:spcPct val="114000"/>
              </a:lnSpc>
            </a:pPr>
            <a:endParaRPr lang="de-DE" sz="2000" dirty="0"/>
          </a:p>
          <a:p>
            <a:pPr algn="ctr">
              <a:lnSpc>
                <a:spcPct val="114000"/>
              </a:lnSpc>
            </a:pPr>
            <a:r>
              <a:rPr lang="de-DE" sz="2000" dirty="0"/>
              <a:t>Marching Cubes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340E1D0-216A-3A74-1504-7A5D2DA0CA27}"/>
              </a:ext>
            </a:extLst>
          </p:cNvPr>
          <p:cNvSpPr/>
          <p:nvPr/>
        </p:nvSpPr>
        <p:spPr>
          <a:xfrm>
            <a:off x="6124910" y="2001335"/>
            <a:ext cx="2700000" cy="3657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2400" b="1" dirty="0"/>
              <a:t>Mesh Level</a:t>
            </a:r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Surface </a:t>
            </a:r>
            <a:r>
              <a:rPr lang="de-DE" sz="2000" dirty="0" err="1"/>
              <a:t>Smoothing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Procrustes </a:t>
            </a:r>
            <a:r>
              <a:rPr lang="de-DE" sz="2000" dirty="0" err="1"/>
              <a:t>Superimposion</a:t>
            </a:r>
            <a:endParaRPr lang="de-DE" sz="2000" dirty="0"/>
          </a:p>
          <a:p>
            <a:pPr marL="342900" indent="-342900" algn="ctr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1D500E90-0C7B-8516-4202-7402BB3312E8}"/>
              </a:ext>
            </a:extLst>
          </p:cNvPr>
          <p:cNvSpPr/>
          <p:nvPr/>
        </p:nvSpPr>
        <p:spPr>
          <a:xfrm rot="5400000">
            <a:off x="2806204" y="4584712"/>
            <a:ext cx="720000" cy="720000"/>
          </a:xfrm>
          <a:prstGeom prst="triangle">
            <a:avLst/>
          </a:prstGeom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A96385E2-C584-1A79-BFCE-E07F4AFFD156}"/>
              </a:ext>
            </a:extLst>
          </p:cNvPr>
          <p:cNvSpPr/>
          <p:nvPr/>
        </p:nvSpPr>
        <p:spPr>
          <a:xfrm rot="5400000">
            <a:off x="5687514" y="4584712"/>
            <a:ext cx="720000" cy="720000"/>
          </a:xfrm>
          <a:prstGeom prst="triangle">
            <a:avLst/>
          </a:prstGeom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071436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2111_Praesentationsvorlage_3-4</Template>
  <TotalTime>0</TotalTime>
  <Words>2230</Words>
  <Application>Microsoft Office PowerPoint</Application>
  <PresentationFormat>Bildschirmpräsentation (4:3)</PresentationFormat>
  <Paragraphs>1010</Paragraphs>
  <Slides>64</Slides>
  <Notes>1</Notes>
  <HiddenSlides>20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64</vt:i4>
      </vt:variant>
    </vt:vector>
  </HeadingPairs>
  <TitlesOfParts>
    <vt:vector size="77" baseType="lpstr">
      <vt:lpstr>Arial</vt:lpstr>
      <vt:lpstr>Calibri</vt:lpstr>
      <vt:lpstr>Cambria Math</vt:lpstr>
      <vt:lpstr>Courier New</vt:lpstr>
      <vt:lpstr>NimbusRomNo9L-Regu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Explaining Anatomical Shape Variability Johannes Kiechle – 16.11.2022</vt:lpstr>
      <vt:lpstr>PowerPoint-Präsentation</vt:lpstr>
      <vt:lpstr>How to make PCA comparison more fair?</vt:lpstr>
      <vt:lpstr>PowerPoint-Präsentation</vt:lpstr>
      <vt:lpstr>Raw Data</vt:lpstr>
      <vt:lpstr>Raw Data</vt:lpstr>
      <vt:lpstr>Raw Data</vt:lpstr>
      <vt:lpstr>PowerPoint-Präsentation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Preprocessing </vt:lpstr>
      <vt:lpstr>Preprocessing – Procrustes Superimposition</vt:lpstr>
      <vt:lpstr>Preprocessing – Procrustes Superimposition</vt:lpstr>
      <vt:lpstr>Preprocessing – Procrustes Superimposition</vt:lpstr>
      <vt:lpstr>Preprocessing – Procrustes Superimposition</vt:lpstr>
      <vt:lpstr>PowerPoint-Präsentation</vt:lpstr>
      <vt:lpstr>Shape Analysis – ShapeWorks1</vt:lpstr>
      <vt:lpstr>PowerPoint-Präsentation</vt:lpstr>
      <vt:lpstr>Shape Analysis – Particle Based Model</vt:lpstr>
      <vt:lpstr>Shape Analysis – Particle Based Model (cont‘d)</vt:lpstr>
      <vt:lpstr>Shape Analysis – Particle Based Model (cont‘d)</vt:lpstr>
      <vt:lpstr>PowerPoint-Präsentation</vt:lpstr>
      <vt:lpstr>Shape Analysis – (Supervised) PCA1</vt:lpstr>
      <vt:lpstr>Shape Analysis – (Supervised) PCA (cont‘d)</vt:lpstr>
      <vt:lpstr>PowerPoint-Präsentation</vt:lpstr>
      <vt:lpstr>Shape Analysis - Variational Graph AE</vt:lpstr>
      <vt:lpstr>PowerPoint-Präsentation</vt:lpstr>
      <vt:lpstr>Shape Analysis – Mesh Registration</vt:lpstr>
      <vt:lpstr>Shape Analysis – Mesh Registration (cont‘d)</vt:lpstr>
      <vt:lpstr>Shape Analysis – Mesh Registration (cont‘d)</vt:lpstr>
      <vt:lpstr>PowerPoint-Präsentation</vt:lpstr>
      <vt:lpstr>Shape Analysis – Supervised Disentangling1</vt:lpstr>
      <vt:lpstr>PowerPoint-Präsentation</vt:lpstr>
      <vt:lpstr>Evaluation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- Reconstruction</vt:lpstr>
      <vt:lpstr>Evaluation – Disentanglement</vt:lpstr>
      <vt:lpstr>Evaluation – Disentanglement</vt:lpstr>
      <vt:lpstr>Evaluation – Synthetic Data</vt:lpstr>
      <vt:lpstr>Evaluation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Convolution Mesh Autoencoder for Disentangled Learning of Compact 3D Mesh Features using MRI Data</dc:title>
  <dc:creator>Kiechle, Johannes</dc:creator>
  <cp:lastModifiedBy>Kiechle, Johannes</cp:lastModifiedBy>
  <cp:revision>52</cp:revision>
  <cp:lastPrinted>2015-07-30T14:04:45Z</cp:lastPrinted>
  <dcterms:created xsi:type="dcterms:W3CDTF">2022-06-30T18:16:13Z</dcterms:created>
  <dcterms:modified xsi:type="dcterms:W3CDTF">2022-11-18T17:31:23Z</dcterms:modified>
</cp:coreProperties>
</file>